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Arial Bold" panose="020B0802020202020204" pitchFamily="34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0" autoAdjust="0"/>
    <p:restoredTop sz="97013" autoAdjust="0"/>
  </p:normalViewPr>
  <p:slideViewPr>
    <p:cSldViewPr>
      <p:cViewPr varScale="1">
        <p:scale>
          <a:sx n="98" d="100"/>
          <a:sy n="98" d="100"/>
        </p:scale>
        <p:origin x="256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6. Encerramento</a:t>
            </a:r>
          </a:p>
          <a:p>
            <a:endParaRPr lang="en-US"/>
          </a:p>
          <a:p>
            <a:r>
              <a:rPr lang="en-US"/>
              <a:t>Gostariamos de agradecer a todos pela atenção e agora estamos abertos para perguntas!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svg"/><Relationship Id="rId3" Type="http://schemas.openxmlformats.org/officeDocument/2006/relationships/image" Target="../media/image4.pn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png"/><Relationship Id="rId28" Type="http://schemas.microsoft.com/office/2007/relationships/hdphoto" Target="../media/hdphoto1.wdp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4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67.svg"/><Relationship Id="rId5" Type="http://schemas.openxmlformats.org/officeDocument/2006/relationships/image" Target="../media/image65.sv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8333" y="1312209"/>
            <a:ext cx="6383621" cy="1468350"/>
          </a:xfrm>
          <a:custGeom>
            <a:avLst/>
            <a:gdLst/>
            <a:ahLst/>
            <a:cxnLst/>
            <a:rect l="l" t="t" r="r" b="b"/>
            <a:pathLst>
              <a:path w="6383621" h="1468350">
                <a:moveTo>
                  <a:pt x="0" y="0"/>
                </a:moveTo>
                <a:lnTo>
                  <a:pt x="6383621" y="0"/>
                </a:lnTo>
                <a:lnTo>
                  <a:pt x="6383621" y="1468350"/>
                </a:lnTo>
                <a:lnTo>
                  <a:pt x="0" y="1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716" b="-12328"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345220"/>
            <a:ext cx="7601479" cy="9941780"/>
            <a:chOff x="0" y="0"/>
            <a:chExt cx="10135306" cy="132557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35306" cy="13255707"/>
            </a:xfrm>
            <a:custGeom>
              <a:avLst/>
              <a:gdLst/>
              <a:ahLst/>
              <a:cxnLst/>
              <a:rect l="l" t="t" r="r" b="b"/>
              <a:pathLst>
                <a:path w="10135306" h="13255707">
                  <a:moveTo>
                    <a:pt x="0" y="0"/>
                  </a:moveTo>
                  <a:lnTo>
                    <a:pt x="10135306" y="0"/>
                  </a:lnTo>
                  <a:lnTo>
                    <a:pt x="10135306" y="13255707"/>
                  </a:lnTo>
                  <a:lnTo>
                    <a:pt x="0" y="13255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393" r="-15393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3773536" y="5611477"/>
              <a:ext cx="2786611" cy="5658329"/>
            </a:xfrm>
            <a:custGeom>
              <a:avLst/>
              <a:gdLst/>
              <a:ahLst/>
              <a:cxnLst/>
              <a:rect l="l" t="t" r="r" b="b"/>
              <a:pathLst>
                <a:path w="2786611" h="5658329">
                  <a:moveTo>
                    <a:pt x="0" y="0"/>
                  </a:moveTo>
                  <a:lnTo>
                    <a:pt x="2786611" y="0"/>
                  </a:lnTo>
                  <a:lnTo>
                    <a:pt x="2786611" y="5658329"/>
                  </a:lnTo>
                  <a:lnTo>
                    <a:pt x="0" y="5658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988" b="-4588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35984" y="6629541"/>
            <a:ext cx="8208319" cy="164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0"/>
              </a:lnSpc>
            </a:pPr>
            <a:r>
              <a:rPr lang="pt-BR" sz="1700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Autores</a:t>
            </a:r>
          </a:p>
          <a:p>
            <a:pPr algn="r">
              <a:lnSpc>
                <a:spcPts val="2550"/>
              </a:lnSpc>
            </a:pPr>
            <a:r>
              <a:rPr lang="pt-BR" sz="17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Erika de Lima Macedo</a:t>
            </a:r>
          </a:p>
          <a:p>
            <a:pPr marL="0" lvl="0" indent="0" algn="r">
              <a:lnSpc>
                <a:spcPts val="2550"/>
              </a:lnSpc>
            </a:pPr>
            <a:r>
              <a:rPr lang="pt-BR" sz="17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Lucas de Souza Moraes</a:t>
            </a:r>
          </a:p>
          <a:p>
            <a:pPr marL="0" lvl="0" indent="0" algn="r">
              <a:lnSpc>
                <a:spcPts val="2550"/>
              </a:lnSpc>
            </a:pPr>
            <a:r>
              <a:rPr lang="pt-BR" sz="1700" u="none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Vanessa Silva de Oliveira</a:t>
            </a:r>
          </a:p>
          <a:p>
            <a:pPr marL="0" lvl="0" indent="0" algn="r">
              <a:lnSpc>
                <a:spcPts val="2550"/>
              </a:lnSpc>
            </a:pPr>
            <a:r>
              <a:rPr lang="pt-BR" sz="1700" u="none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Vanessa Soares Borges da Silva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35984" y="8555355"/>
            <a:ext cx="8208319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0"/>
              </a:lnSpc>
            </a:pPr>
            <a:r>
              <a:rPr lang="pt-BR" sz="1700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Orientador(a)</a:t>
            </a:r>
          </a:p>
          <a:p>
            <a:pPr marL="0" lvl="0" indent="0" algn="r">
              <a:lnSpc>
                <a:spcPts val="2550"/>
              </a:lnSpc>
            </a:pPr>
            <a:r>
              <a:rPr lang="pt-BR" sz="1700" noProof="0" dirty="0" err="1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Profª.Drª</a:t>
            </a:r>
            <a:r>
              <a:rPr lang="pt-BR" sz="17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. Ana Claudia Melo </a:t>
            </a:r>
            <a:r>
              <a:rPr lang="pt-BR" sz="1700" noProof="0" dirty="0" err="1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Tiessi</a:t>
            </a:r>
            <a:r>
              <a:rPr lang="pt-BR" sz="17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 Gomes de Oliveira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44300" y="3533034"/>
            <a:ext cx="8208319" cy="1308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03"/>
              </a:lnSpc>
            </a:pPr>
            <a:r>
              <a:rPr lang="pt-BR" sz="2899" b="1" noProof="0" dirty="0">
                <a:solidFill>
                  <a:srgbClr val="0097B2"/>
                </a:solidFill>
                <a:latin typeface="Arial Bold"/>
                <a:ea typeface="Arial Bold"/>
                <a:cs typeface="Arial Bold"/>
                <a:sym typeface="Arial Bold"/>
              </a:rPr>
              <a:t>Unindo Talentos e Oportunidades: O </a:t>
            </a:r>
            <a:r>
              <a:rPr lang="pt-BR" sz="2899" b="1" noProof="0" dirty="0" err="1">
                <a:solidFill>
                  <a:srgbClr val="0097B2"/>
                </a:solidFill>
                <a:latin typeface="Arial Bold"/>
                <a:ea typeface="Arial Bold"/>
                <a:cs typeface="Arial Bold"/>
                <a:sym typeface="Arial Bold"/>
              </a:rPr>
              <a:t>Tinder</a:t>
            </a:r>
            <a:r>
              <a:rPr lang="pt-BR" sz="2899" b="1" noProof="0" dirty="0">
                <a:solidFill>
                  <a:srgbClr val="0097B2"/>
                </a:solidFill>
                <a:latin typeface="Arial Bold"/>
                <a:ea typeface="Arial Bold"/>
                <a:cs typeface="Arial Bold"/>
                <a:sym typeface="Arial Bold"/>
              </a:rPr>
              <a:t> Profissional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AutoShape 7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825820" y="1166458"/>
            <a:ext cx="14374963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2"/>
              </a:lnSpc>
              <a:spcBef>
                <a:spcPct val="0"/>
              </a:spcBef>
            </a:pPr>
            <a:r>
              <a:rPr lang="pt-BR" sz="3600" b="1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Melhorias Futuras para a Aplicação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75379" y="2463101"/>
            <a:ext cx="12263325" cy="593093"/>
            <a:chOff x="0" y="0"/>
            <a:chExt cx="16351100" cy="790791"/>
          </a:xfrm>
        </p:grpSpPr>
        <p:sp>
          <p:nvSpPr>
            <p:cNvPr id="10" name="TextBox 10"/>
            <p:cNvSpPr txBox="1"/>
            <p:nvPr/>
          </p:nvSpPr>
          <p:spPr>
            <a:xfrm>
              <a:off x="1296609" y="120864"/>
              <a:ext cx="15054491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pt-BR" sz="2799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Aperfeiçoar o algoritmo de recomendação.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5379" y="3547340"/>
            <a:ext cx="12263325" cy="593093"/>
            <a:chOff x="0" y="0"/>
            <a:chExt cx="16351100" cy="790791"/>
          </a:xfrm>
        </p:grpSpPr>
        <p:sp>
          <p:nvSpPr>
            <p:cNvPr id="13" name="TextBox 13"/>
            <p:cNvSpPr txBox="1"/>
            <p:nvPr/>
          </p:nvSpPr>
          <p:spPr>
            <a:xfrm>
              <a:off x="1296609" y="139294"/>
              <a:ext cx="15054491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pt-BR" sz="2799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Integração direta com APIs de grandes sites de emprego.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75379" y="4631580"/>
            <a:ext cx="14480557" cy="593093"/>
            <a:chOff x="0" y="0"/>
            <a:chExt cx="19307409" cy="790791"/>
          </a:xfrm>
        </p:grpSpPr>
        <p:sp>
          <p:nvSpPr>
            <p:cNvPr id="16" name="TextBox 16"/>
            <p:cNvSpPr txBox="1"/>
            <p:nvPr/>
          </p:nvSpPr>
          <p:spPr>
            <a:xfrm>
              <a:off x="1296609" y="163454"/>
              <a:ext cx="18010800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pt-BR" sz="2799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Criação de uma área para recrutadores gerenciarem suas vagas na plataforma.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75379" y="5715820"/>
            <a:ext cx="14480557" cy="593093"/>
            <a:chOff x="0" y="0"/>
            <a:chExt cx="19307409" cy="790791"/>
          </a:xfrm>
        </p:grpSpPr>
        <p:sp>
          <p:nvSpPr>
            <p:cNvPr id="19" name="TextBox 19"/>
            <p:cNvSpPr txBox="1"/>
            <p:nvPr/>
          </p:nvSpPr>
          <p:spPr>
            <a:xfrm>
              <a:off x="1296609" y="187615"/>
              <a:ext cx="18010800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pt-BR" sz="2799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Inclusão de um assistente virtual para interação com candidatos e empresas.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75379" y="6800059"/>
            <a:ext cx="12683969" cy="606348"/>
            <a:chOff x="0" y="0"/>
            <a:chExt cx="16911959" cy="808463"/>
          </a:xfrm>
        </p:grpSpPr>
        <p:sp>
          <p:nvSpPr>
            <p:cNvPr id="22" name="TextBox 22"/>
            <p:cNvSpPr txBox="1"/>
            <p:nvPr/>
          </p:nvSpPr>
          <p:spPr>
            <a:xfrm>
              <a:off x="1296609" y="211775"/>
              <a:ext cx="15615349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pt-BR" sz="2799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Melhoria contínua na interface com base em feedback.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75379" y="7884299"/>
            <a:ext cx="12184024" cy="624468"/>
            <a:chOff x="0" y="0"/>
            <a:chExt cx="16245366" cy="832624"/>
          </a:xfrm>
        </p:grpSpPr>
        <p:sp>
          <p:nvSpPr>
            <p:cNvPr id="25" name="TextBox 25"/>
            <p:cNvSpPr txBox="1"/>
            <p:nvPr/>
          </p:nvSpPr>
          <p:spPr>
            <a:xfrm>
              <a:off x="1296609" y="235936"/>
              <a:ext cx="14948756" cy="596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pt-BR" sz="2799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Expansão da análise de dados para tendências do mercado.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27" name="Freeform 4">
            <a:extLst>
              <a:ext uri="{FF2B5EF4-FFF2-40B4-BE49-F238E27FC236}">
                <a16:creationId xmlns:a16="http://schemas.microsoft.com/office/drawing/2014/main" id="{30EF90C1-05C2-5C2D-3827-A141C3C078C7}"/>
              </a:ext>
            </a:extLst>
          </p:cNvPr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pt-BR" sz="135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AutoShape 7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825820" y="1166458"/>
            <a:ext cx="14374963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2"/>
              </a:lnSpc>
              <a:spcBef>
                <a:spcPct val="0"/>
              </a:spcBef>
            </a:pPr>
            <a:r>
              <a:rPr lang="pt-BR" sz="3600" b="1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Considerações Finais sobre o Trabalho Desenvolvido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65889" y="2248317"/>
            <a:ext cx="11447308" cy="1658122"/>
            <a:chOff x="0" y="0"/>
            <a:chExt cx="15263077" cy="2210829"/>
          </a:xfrm>
        </p:grpSpPr>
        <p:sp>
          <p:nvSpPr>
            <p:cNvPr id="10" name="TextBox 10"/>
            <p:cNvSpPr txBox="1"/>
            <p:nvPr/>
          </p:nvSpPr>
          <p:spPr>
            <a:xfrm>
              <a:off x="1330414" y="112885"/>
              <a:ext cx="11778374" cy="545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pt-BR" sz="2617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Base fornecida pelo Curso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1477" y="729740"/>
              <a:ext cx="14571600" cy="1481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5259" lvl="1" indent="-212629" algn="l">
                <a:lnSpc>
                  <a:spcPts val="2954"/>
                </a:lnSpc>
                <a:buFont typeface="Arial"/>
                <a:buChar char="•"/>
              </a:pP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Banco de dados, construção de aplicações mobile, engenharia de software e UX.</a:t>
              </a:r>
            </a:p>
            <a:p>
              <a:pPr marL="425259" lvl="1" indent="-212629" algn="l">
                <a:lnSpc>
                  <a:spcPts val="2954"/>
                </a:lnSpc>
                <a:buFont typeface="Arial"/>
                <a:buChar char="•"/>
              </a:pP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Benchmarks garantiram design alinhado ao público.</a:t>
              </a:r>
            </a:p>
            <a:p>
              <a:pPr marL="425259" lvl="1" indent="-212629" algn="l">
                <a:lnSpc>
                  <a:spcPts val="2954"/>
                </a:lnSpc>
                <a:buFont typeface="Arial"/>
                <a:buChar char="•"/>
              </a:pP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Testes validaram funcionalidades esperadas.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65889" y="4156621"/>
            <a:ext cx="11447308" cy="1286647"/>
            <a:chOff x="0" y="0"/>
            <a:chExt cx="15263077" cy="1715529"/>
          </a:xfrm>
        </p:grpSpPr>
        <p:sp>
          <p:nvSpPr>
            <p:cNvPr id="14" name="TextBox 14"/>
            <p:cNvSpPr txBox="1"/>
            <p:nvPr/>
          </p:nvSpPr>
          <p:spPr>
            <a:xfrm>
              <a:off x="1330414" y="113920"/>
              <a:ext cx="11778374" cy="545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pt-BR" sz="2617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Conhecimentos Adicionais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91477" y="729740"/>
              <a:ext cx="14571600" cy="98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5259" lvl="1" indent="-212629" algn="l">
                <a:lnSpc>
                  <a:spcPts val="2954"/>
                </a:lnSpc>
                <a:buFont typeface="Arial"/>
                <a:buChar char="•"/>
              </a:pP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Machine Learning, Geolocalização e Web </a:t>
              </a:r>
              <a:r>
                <a:rPr lang="pt-BR" sz="1969" noProof="0" dirty="0" err="1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Scraping</a:t>
              </a: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 aplicados.</a:t>
              </a:r>
            </a:p>
            <a:p>
              <a:pPr marL="425259" lvl="1" indent="-212629" algn="l">
                <a:lnSpc>
                  <a:spcPts val="2954"/>
                </a:lnSpc>
                <a:buFont typeface="Arial"/>
                <a:buChar char="•"/>
              </a:pP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Conhecimentos externos complementaram a base curricular.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65889" y="5800504"/>
            <a:ext cx="11447308" cy="1286647"/>
            <a:chOff x="0" y="0"/>
            <a:chExt cx="15263077" cy="1715529"/>
          </a:xfrm>
        </p:grpSpPr>
        <p:sp>
          <p:nvSpPr>
            <p:cNvPr id="18" name="TextBox 18"/>
            <p:cNvSpPr txBox="1"/>
            <p:nvPr/>
          </p:nvSpPr>
          <p:spPr>
            <a:xfrm>
              <a:off x="1330414" y="112885"/>
              <a:ext cx="11778374" cy="545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pt-BR" sz="2617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Tecnologias Futuras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91477" y="729740"/>
              <a:ext cx="14571600" cy="98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5259" lvl="1" indent="-212629" algn="l">
                <a:lnSpc>
                  <a:spcPts val="2954"/>
                </a:lnSpc>
                <a:buFont typeface="Arial"/>
                <a:buChar char="•"/>
              </a:pPr>
              <a:r>
                <a:rPr lang="pt-BR" sz="1969" noProof="0" dirty="0" err="1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NoSQL</a:t>
              </a: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 para dados não estruturados no Web </a:t>
              </a:r>
              <a:r>
                <a:rPr lang="pt-BR" sz="1969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pt-BR" sz="1969" noProof="0" dirty="0" err="1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craping</a:t>
              </a: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marL="425259" lvl="1" indent="-212629" algn="l">
                <a:lnSpc>
                  <a:spcPts val="2954"/>
                </a:lnSpc>
                <a:buFont typeface="Arial"/>
                <a:buChar char="•"/>
              </a:pPr>
              <a:r>
                <a:rPr lang="pt-BR" sz="1969" noProof="0" dirty="0" err="1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FastAPI</a:t>
              </a: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/Django para escalabilidade e integração com ML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65889" y="7444387"/>
            <a:ext cx="11447308" cy="1286647"/>
            <a:chOff x="0" y="0"/>
            <a:chExt cx="15263077" cy="1715529"/>
          </a:xfrm>
        </p:grpSpPr>
        <p:sp>
          <p:nvSpPr>
            <p:cNvPr id="22" name="TextBox 22"/>
            <p:cNvSpPr txBox="1"/>
            <p:nvPr/>
          </p:nvSpPr>
          <p:spPr>
            <a:xfrm>
              <a:off x="1330414" y="112885"/>
              <a:ext cx="11778374" cy="545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pt-BR" sz="2617" b="1" noProof="0" dirty="0">
                  <a:solidFill>
                    <a:srgbClr val="60616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Reflexão Final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853816" cy="790791"/>
            </a:xfrm>
            <a:custGeom>
              <a:avLst/>
              <a:gdLst/>
              <a:ahLst/>
              <a:cxnLst/>
              <a:rect l="l" t="t" r="r" b="b"/>
              <a:pathLst>
                <a:path w="853816" h="790791">
                  <a:moveTo>
                    <a:pt x="0" y="0"/>
                  </a:moveTo>
                  <a:lnTo>
                    <a:pt x="853816" y="0"/>
                  </a:lnTo>
                  <a:lnTo>
                    <a:pt x="853816" y="790791"/>
                  </a:lnTo>
                  <a:lnTo>
                    <a:pt x="0" y="79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91477" y="729740"/>
              <a:ext cx="14571600" cy="98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25259" lvl="1" indent="-212629" algn="l">
                <a:lnSpc>
                  <a:spcPts val="2954"/>
                </a:lnSpc>
                <a:buFont typeface="Arial"/>
                <a:buChar char="•"/>
              </a:pP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Alinhamos aprendizado técnico com busca por novas soluções.</a:t>
              </a:r>
            </a:p>
            <a:p>
              <a:pPr marL="425259" lvl="1" indent="-212629" algn="l">
                <a:lnSpc>
                  <a:spcPts val="2954"/>
                </a:lnSpc>
                <a:buFont typeface="Arial"/>
                <a:buChar char="•"/>
              </a:pP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O </a:t>
              </a:r>
              <a:r>
                <a:rPr lang="pt-BR" sz="1969" noProof="0" dirty="0" err="1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RecruitRadar</a:t>
              </a:r>
              <a:r>
                <a:rPr lang="pt-BR" sz="1969" noProof="0" dirty="0">
                  <a:solidFill>
                    <a:srgbClr val="606164"/>
                  </a:solidFill>
                  <a:latin typeface="Arial"/>
                  <a:ea typeface="Arial"/>
                  <a:cs typeface="Arial"/>
                  <a:sym typeface="Arial"/>
                </a:rPr>
                <a:t> é um ponto de partida com grande potencial.</a:t>
              </a:r>
            </a:p>
          </p:txBody>
        </p:sp>
      </p:grpSp>
      <p:sp>
        <p:nvSpPr>
          <p:cNvPr id="25" name="Freeform 4">
            <a:extLst>
              <a:ext uri="{FF2B5EF4-FFF2-40B4-BE49-F238E27FC236}">
                <a16:creationId xmlns:a16="http://schemas.microsoft.com/office/drawing/2014/main" id="{ABDCCDC1-E45A-5FCD-8BBD-4C19ABF59A95}"/>
              </a:ext>
            </a:extLst>
          </p:cNvPr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pt-BR" sz="135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40846" y="2802911"/>
            <a:ext cx="5268800" cy="127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90"/>
              </a:lnSpc>
              <a:spcBef>
                <a:spcPct val="0"/>
              </a:spcBef>
            </a:pPr>
            <a:r>
              <a:rPr lang="pt-BR" sz="7900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Obrigado!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345220"/>
            <a:ext cx="7601479" cy="9941780"/>
            <a:chOff x="0" y="0"/>
            <a:chExt cx="10135306" cy="132557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35306" cy="13255707"/>
            </a:xfrm>
            <a:custGeom>
              <a:avLst/>
              <a:gdLst/>
              <a:ahLst/>
              <a:cxnLst/>
              <a:rect l="l" t="t" r="r" b="b"/>
              <a:pathLst>
                <a:path w="10135306" h="13255707">
                  <a:moveTo>
                    <a:pt x="0" y="0"/>
                  </a:moveTo>
                  <a:lnTo>
                    <a:pt x="10135306" y="0"/>
                  </a:lnTo>
                  <a:lnTo>
                    <a:pt x="10135306" y="13255707"/>
                  </a:lnTo>
                  <a:lnTo>
                    <a:pt x="0" y="13255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393" r="-15393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3773536" y="5611477"/>
              <a:ext cx="2786611" cy="5658329"/>
            </a:xfrm>
            <a:custGeom>
              <a:avLst/>
              <a:gdLst/>
              <a:ahLst/>
              <a:cxnLst/>
              <a:rect l="l" t="t" r="r" b="b"/>
              <a:pathLst>
                <a:path w="2786611" h="5658329">
                  <a:moveTo>
                    <a:pt x="0" y="0"/>
                  </a:moveTo>
                  <a:lnTo>
                    <a:pt x="2786611" y="0"/>
                  </a:lnTo>
                  <a:lnTo>
                    <a:pt x="2786611" y="5658329"/>
                  </a:lnTo>
                  <a:lnTo>
                    <a:pt x="0" y="5658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88" b="-4588"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8535984" y="5975286"/>
            <a:ext cx="8208319" cy="164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0"/>
              </a:lnSpc>
            </a:pPr>
            <a:r>
              <a:rPr lang="pt-BR" sz="1700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Autores</a:t>
            </a:r>
          </a:p>
          <a:p>
            <a:pPr algn="r">
              <a:lnSpc>
                <a:spcPts val="2550"/>
              </a:lnSpc>
            </a:pPr>
            <a:r>
              <a:rPr lang="pt-BR" sz="17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Erika de Lima Macedo</a:t>
            </a:r>
          </a:p>
          <a:p>
            <a:pPr marL="0" lvl="0" indent="0" algn="r">
              <a:lnSpc>
                <a:spcPts val="2550"/>
              </a:lnSpc>
            </a:pPr>
            <a:r>
              <a:rPr lang="pt-BR" sz="17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Lucas de Souza Moraes</a:t>
            </a:r>
          </a:p>
          <a:p>
            <a:pPr marL="0" lvl="0" indent="0" algn="r">
              <a:lnSpc>
                <a:spcPts val="2550"/>
              </a:lnSpc>
            </a:pPr>
            <a:r>
              <a:rPr lang="pt-BR" sz="1700" u="none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Vanessa Silva de Oliveira</a:t>
            </a:r>
          </a:p>
          <a:p>
            <a:pPr marL="0" lvl="0" indent="0" algn="r">
              <a:lnSpc>
                <a:spcPts val="2550"/>
              </a:lnSpc>
            </a:pPr>
            <a:r>
              <a:rPr lang="pt-BR" sz="1700" u="none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Vanessa Soares Borges da Silva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35984" y="8259383"/>
            <a:ext cx="820831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50"/>
              </a:lnSpc>
            </a:pPr>
            <a:r>
              <a:rPr lang="pt-BR" sz="1700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Orientador(a)</a:t>
            </a:r>
          </a:p>
          <a:p>
            <a:pPr lvl="0" algn="r">
              <a:lnSpc>
                <a:spcPts val="2550"/>
              </a:lnSpc>
            </a:pPr>
            <a:r>
              <a:rPr lang="pt-BR" sz="1700" noProof="0" dirty="0" err="1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Profª.Drª</a:t>
            </a:r>
            <a:r>
              <a:rPr lang="pt-BR" sz="17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. Ana Claudia Melo </a:t>
            </a:r>
            <a:r>
              <a:rPr lang="pt-BR" sz="1700" noProof="0" dirty="0" err="1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Tiessi</a:t>
            </a:r>
            <a:r>
              <a:rPr lang="pt-BR" sz="17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 Gomes de Oliveira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4" name="Freeform 4"/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pt-BR" sz="1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32" name="TextBox 32"/>
          <p:cNvSpPr txBox="1"/>
          <p:nvPr/>
        </p:nvSpPr>
        <p:spPr>
          <a:xfrm>
            <a:off x="825925" y="1163791"/>
            <a:ext cx="14374858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2"/>
              </a:lnSpc>
            </a:pPr>
            <a:r>
              <a:rPr lang="pt-BR" sz="3600" b="1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 Jornada do Recrutamento: Do Tradicional ao Digital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30031" y="4847547"/>
            <a:ext cx="1854586" cy="324138"/>
            <a:chOff x="0" y="0"/>
            <a:chExt cx="7469877" cy="1305560"/>
          </a:xfrm>
        </p:grpSpPr>
        <p:sp>
          <p:nvSpPr>
            <p:cNvPr id="9" name="Freeform 9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80570" y="4847547"/>
            <a:ext cx="1854586" cy="324138"/>
            <a:chOff x="0" y="0"/>
            <a:chExt cx="7469877" cy="1305560"/>
          </a:xfrm>
        </p:grpSpPr>
        <p:sp>
          <p:nvSpPr>
            <p:cNvPr id="11" name="Freeform 11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74568" y="4866152"/>
            <a:ext cx="1854586" cy="324138"/>
            <a:chOff x="0" y="0"/>
            <a:chExt cx="7469877" cy="1305560"/>
          </a:xfrm>
        </p:grpSpPr>
        <p:sp>
          <p:nvSpPr>
            <p:cNvPr id="13" name="Freeform 13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71909" y="4847547"/>
            <a:ext cx="1854586" cy="324138"/>
            <a:chOff x="0" y="0"/>
            <a:chExt cx="7469877" cy="1305560"/>
          </a:xfrm>
        </p:grpSpPr>
        <p:sp>
          <p:nvSpPr>
            <p:cNvPr id="15" name="Freeform 15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1349503" y="4309259"/>
            <a:ext cx="1400715" cy="1400715"/>
          </a:xfrm>
          <a:custGeom>
            <a:avLst/>
            <a:gdLst/>
            <a:ahLst/>
            <a:cxnLst/>
            <a:rect l="l" t="t" r="r" b="b"/>
            <a:pathLst>
              <a:path w="1400715" h="1400715">
                <a:moveTo>
                  <a:pt x="0" y="0"/>
                </a:moveTo>
                <a:lnTo>
                  <a:pt x="1400716" y="0"/>
                </a:lnTo>
                <a:lnTo>
                  <a:pt x="1400716" y="1400715"/>
                </a:lnTo>
                <a:lnTo>
                  <a:pt x="0" y="1400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17" name="Group 17"/>
          <p:cNvGrpSpPr/>
          <p:nvPr/>
        </p:nvGrpSpPr>
        <p:grpSpPr>
          <a:xfrm>
            <a:off x="15301347" y="4847547"/>
            <a:ext cx="1854586" cy="324138"/>
            <a:chOff x="0" y="0"/>
            <a:chExt cx="7469877" cy="1305560"/>
          </a:xfrm>
        </p:grpSpPr>
        <p:sp>
          <p:nvSpPr>
            <p:cNvPr id="18" name="Freeform 18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31109" y="4847547"/>
            <a:ext cx="1854586" cy="324138"/>
            <a:chOff x="0" y="0"/>
            <a:chExt cx="7469877" cy="1305560"/>
          </a:xfrm>
        </p:grpSpPr>
        <p:sp>
          <p:nvSpPr>
            <p:cNvPr id="20" name="Freeform 20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21" name="Freeform 21"/>
          <p:cNvSpPr/>
          <p:nvPr/>
        </p:nvSpPr>
        <p:spPr>
          <a:xfrm rot="-5400000">
            <a:off x="4007230" y="4309259"/>
            <a:ext cx="1400715" cy="1400715"/>
          </a:xfrm>
          <a:custGeom>
            <a:avLst/>
            <a:gdLst/>
            <a:ahLst/>
            <a:cxnLst/>
            <a:rect l="l" t="t" r="r" b="b"/>
            <a:pathLst>
              <a:path w="1400715" h="1400715">
                <a:moveTo>
                  <a:pt x="0" y="0"/>
                </a:moveTo>
                <a:lnTo>
                  <a:pt x="1400715" y="0"/>
                </a:lnTo>
                <a:lnTo>
                  <a:pt x="1400715" y="1400715"/>
                </a:lnTo>
                <a:lnTo>
                  <a:pt x="0" y="1400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22" name="Freeform 22"/>
          <p:cNvSpPr/>
          <p:nvPr/>
        </p:nvSpPr>
        <p:spPr>
          <a:xfrm rot="-5400000">
            <a:off x="6638753" y="4309259"/>
            <a:ext cx="1400715" cy="1400715"/>
          </a:xfrm>
          <a:custGeom>
            <a:avLst/>
            <a:gdLst/>
            <a:ahLst/>
            <a:cxnLst/>
            <a:rect l="l" t="t" r="r" b="b"/>
            <a:pathLst>
              <a:path w="1400715" h="1400715">
                <a:moveTo>
                  <a:pt x="0" y="0"/>
                </a:moveTo>
                <a:lnTo>
                  <a:pt x="1400715" y="0"/>
                </a:lnTo>
                <a:lnTo>
                  <a:pt x="1400715" y="1400715"/>
                </a:lnTo>
                <a:lnTo>
                  <a:pt x="0" y="1400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4" name="Freeform 24"/>
          <p:cNvSpPr/>
          <p:nvPr/>
        </p:nvSpPr>
        <p:spPr>
          <a:xfrm rot="-5400000">
            <a:off x="11901800" y="4327863"/>
            <a:ext cx="1400715" cy="1400715"/>
          </a:xfrm>
          <a:custGeom>
            <a:avLst/>
            <a:gdLst/>
            <a:ahLst/>
            <a:cxnLst/>
            <a:rect l="l" t="t" r="r" b="b"/>
            <a:pathLst>
              <a:path w="1400715" h="1400715">
                <a:moveTo>
                  <a:pt x="0" y="0"/>
                </a:moveTo>
                <a:lnTo>
                  <a:pt x="1400716" y="0"/>
                </a:lnTo>
                <a:lnTo>
                  <a:pt x="1400716" y="1400715"/>
                </a:lnTo>
                <a:lnTo>
                  <a:pt x="0" y="1400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5" name="Freeform 25"/>
          <p:cNvSpPr/>
          <p:nvPr/>
        </p:nvSpPr>
        <p:spPr>
          <a:xfrm rot="-5400000">
            <a:off x="14533324" y="4327863"/>
            <a:ext cx="1400715" cy="1400715"/>
          </a:xfrm>
          <a:custGeom>
            <a:avLst/>
            <a:gdLst/>
            <a:ahLst/>
            <a:cxnLst/>
            <a:rect l="l" t="t" r="r" b="b"/>
            <a:pathLst>
              <a:path w="1400715" h="1400715">
                <a:moveTo>
                  <a:pt x="0" y="0"/>
                </a:moveTo>
                <a:lnTo>
                  <a:pt x="1400715" y="0"/>
                </a:lnTo>
                <a:lnTo>
                  <a:pt x="1400715" y="1400715"/>
                </a:lnTo>
                <a:lnTo>
                  <a:pt x="0" y="14007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6" name="Freeform 26"/>
          <p:cNvSpPr/>
          <p:nvPr/>
        </p:nvSpPr>
        <p:spPr>
          <a:xfrm>
            <a:off x="1690996" y="4622261"/>
            <a:ext cx="696983" cy="647561"/>
          </a:xfrm>
          <a:custGeom>
            <a:avLst/>
            <a:gdLst/>
            <a:ahLst/>
            <a:cxnLst/>
            <a:rect l="l" t="t" r="r" b="b"/>
            <a:pathLst>
              <a:path w="696983" h="647561">
                <a:moveTo>
                  <a:pt x="0" y="0"/>
                </a:moveTo>
                <a:lnTo>
                  <a:pt x="696984" y="0"/>
                </a:lnTo>
                <a:lnTo>
                  <a:pt x="696984" y="647561"/>
                </a:lnTo>
                <a:lnTo>
                  <a:pt x="0" y="6475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27" name="Freeform 27"/>
          <p:cNvSpPr/>
          <p:nvPr/>
        </p:nvSpPr>
        <p:spPr>
          <a:xfrm>
            <a:off x="7013441" y="4663761"/>
            <a:ext cx="625138" cy="650338"/>
          </a:xfrm>
          <a:custGeom>
            <a:avLst/>
            <a:gdLst/>
            <a:ahLst/>
            <a:cxnLst/>
            <a:rect l="l" t="t" r="r" b="b"/>
            <a:pathLst>
              <a:path w="625138" h="650338">
                <a:moveTo>
                  <a:pt x="0" y="0"/>
                </a:moveTo>
                <a:lnTo>
                  <a:pt x="625137" y="0"/>
                </a:lnTo>
                <a:lnTo>
                  <a:pt x="625137" y="650338"/>
                </a:lnTo>
                <a:lnTo>
                  <a:pt x="0" y="6503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8" name="Freeform 28"/>
          <p:cNvSpPr/>
          <p:nvPr/>
        </p:nvSpPr>
        <p:spPr>
          <a:xfrm>
            <a:off x="9553678" y="4571973"/>
            <a:ext cx="833913" cy="833913"/>
          </a:xfrm>
          <a:custGeom>
            <a:avLst/>
            <a:gdLst/>
            <a:ahLst/>
            <a:cxnLst/>
            <a:rect l="l" t="t" r="r" b="b"/>
            <a:pathLst>
              <a:path w="833913" h="833913">
                <a:moveTo>
                  <a:pt x="0" y="0"/>
                </a:moveTo>
                <a:lnTo>
                  <a:pt x="833913" y="0"/>
                </a:lnTo>
                <a:lnTo>
                  <a:pt x="833913" y="833913"/>
                </a:lnTo>
                <a:lnTo>
                  <a:pt x="0" y="8339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29" name="Freeform 29"/>
          <p:cNvSpPr/>
          <p:nvPr/>
        </p:nvSpPr>
        <p:spPr>
          <a:xfrm>
            <a:off x="12197364" y="4613786"/>
            <a:ext cx="901995" cy="721596"/>
          </a:xfrm>
          <a:custGeom>
            <a:avLst/>
            <a:gdLst/>
            <a:ahLst/>
            <a:cxnLst/>
            <a:rect l="l" t="t" r="r" b="b"/>
            <a:pathLst>
              <a:path w="901995" h="721596">
                <a:moveTo>
                  <a:pt x="0" y="0"/>
                </a:moveTo>
                <a:lnTo>
                  <a:pt x="901996" y="0"/>
                </a:lnTo>
                <a:lnTo>
                  <a:pt x="901996" y="721597"/>
                </a:lnTo>
                <a:lnTo>
                  <a:pt x="0" y="7215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0" name="Freeform 30"/>
          <p:cNvSpPr/>
          <p:nvPr/>
        </p:nvSpPr>
        <p:spPr>
          <a:xfrm>
            <a:off x="4236885" y="4630763"/>
            <a:ext cx="927293" cy="716334"/>
          </a:xfrm>
          <a:custGeom>
            <a:avLst/>
            <a:gdLst/>
            <a:ahLst/>
            <a:cxnLst/>
            <a:rect l="l" t="t" r="r" b="b"/>
            <a:pathLst>
              <a:path w="927293" h="716334">
                <a:moveTo>
                  <a:pt x="0" y="0"/>
                </a:moveTo>
                <a:lnTo>
                  <a:pt x="927293" y="0"/>
                </a:lnTo>
                <a:lnTo>
                  <a:pt x="927293" y="716334"/>
                </a:lnTo>
                <a:lnTo>
                  <a:pt x="0" y="71633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1" name="Freeform 31"/>
          <p:cNvSpPr/>
          <p:nvPr/>
        </p:nvSpPr>
        <p:spPr>
          <a:xfrm>
            <a:off x="14855091" y="4584972"/>
            <a:ext cx="790748" cy="807916"/>
          </a:xfrm>
          <a:custGeom>
            <a:avLst/>
            <a:gdLst/>
            <a:ahLst/>
            <a:cxnLst/>
            <a:rect l="l" t="t" r="r" b="b"/>
            <a:pathLst>
              <a:path w="790748" h="807916">
                <a:moveTo>
                  <a:pt x="0" y="0"/>
                </a:moveTo>
                <a:lnTo>
                  <a:pt x="790747" y="0"/>
                </a:lnTo>
                <a:lnTo>
                  <a:pt x="790747" y="807916"/>
                </a:lnTo>
                <a:lnTo>
                  <a:pt x="0" y="8079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3" name="TextBox 33"/>
          <p:cNvSpPr txBox="1"/>
          <p:nvPr/>
        </p:nvSpPr>
        <p:spPr>
          <a:xfrm>
            <a:off x="1028700" y="6027911"/>
            <a:ext cx="2042322" cy="17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pt-BR" sz="1400" spc="44" noProof="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Recrutamento informal, focado em força física para trabalho nas fábricas. Seleção realizada por capatazes sem critérios formais.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69765" y="3299729"/>
            <a:ext cx="2360192" cy="448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0"/>
              </a:lnSpc>
            </a:pPr>
            <a:r>
              <a:rPr lang="pt-BR" sz="1100" b="1" spc="133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REVOLUÇÃO INDUSTRIAL (SÉCULO XVIII)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86426" y="6027911"/>
            <a:ext cx="2042322" cy="201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10"/>
              </a:lnSpc>
              <a:spcBef>
                <a:spcPct val="0"/>
              </a:spcBef>
            </a:pPr>
            <a:r>
              <a:rPr lang="pt-BR" sz="1400" u="none" strike="noStrike" spc="44" noProof="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Introdução de entrevistas padronizadas e testes psicológicos. Candidatos buscavam vagas em anúncios de jornais.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071022" y="3777247"/>
            <a:ext cx="3030839" cy="448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60"/>
              </a:lnSpc>
              <a:spcBef>
                <a:spcPct val="0"/>
              </a:spcBef>
            </a:pPr>
            <a:r>
              <a:rPr lang="pt-BR" sz="1100" b="1" u="none" strike="noStrike" spc="133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SÉCULO XX - PRIMEIRAS TÉCNICAS DE SELEÇÃO PROFISSIONAL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317950" y="6027911"/>
            <a:ext cx="2042322" cy="17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10"/>
              </a:lnSpc>
              <a:spcBef>
                <a:spcPct val="0"/>
              </a:spcBef>
            </a:pPr>
            <a:r>
              <a:rPr lang="pt-BR" sz="1400" u="none" strike="noStrike" spc="44" noProof="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 internet trouxe os primeiros sites de emprego, permitindo que candidatos buscassem vagas online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99354" y="3299729"/>
            <a:ext cx="2757971" cy="448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60"/>
              </a:lnSpc>
              <a:spcBef>
                <a:spcPct val="0"/>
              </a:spcBef>
            </a:pPr>
            <a:r>
              <a:rPr lang="pt-BR" sz="1100" b="1" u="none" strike="noStrike" spc="133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ANOS 90 - SURGIMENTO DA INTERNET E SITES DE EMPREGO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923271" y="6027911"/>
            <a:ext cx="2042322" cy="144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10"/>
              </a:lnSpc>
              <a:spcBef>
                <a:spcPct val="0"/>
              </a:spcBef>
            </a:pPr>
            <a:r>
              <a:rPr lang="pt-BR" sz="1400" u="none" strike="noStrike" spc="44" noProof="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LinkedIn e outras aplicações conectam candidatos e empresas. Redes sociais são usadas no recrutamento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60272" y="3777247"/>
            <a:ext cx="3072211" cy="448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60"/>
              </a:lnSpc>
              <a:spcBef>
                <a:spcPct val="0"/>
              </a:spcBef>
            </a:pPr>
            <a:r>
              <a:rPr lang="pt-BR" sz="1100" b="1" u="none" strike="noStrike" spc="133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ANOS 2000 - REDES SOCIAIS E PLATAFORMAS DE RECRUTAMENTO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580997" y="6027911"/>
            <a:ext cx="2042322" cy="230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10"/>
              </a:lnSpc>
              <a:spcBef>
                <a:spcPct val="0"/>
              </a:spcBef>
            </a:pPr>
            <a:r>
              <a:rPr lang="pt-BR" sz="1400" u="none" strike="noStrike" spc="44" noProof="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IA e sistemas de rastreamento de candidatos (ATS) automatizam a triagem e correspondência de perfis, melhorando a precisão do recrutamento.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307863" y="3299729"/>
            <a:ext cx="2520122" cy="448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60"/>
              </a:lnSpc>
              <a:spcBef>
                <a:spcPct val="0"/>
              </a:spcBef>
            </a:pPr>
            <a:r>
              <a:rPr lang="pt-BR" sz="1100" b="1" u="none" strike="noStrike" spc="133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ANOS 2010 - AUTOMAÇÃO COM IA E ATS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12520" y="6027911"/>
            <a:ext cx="2042322" cy="17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10"/>
              </a:lnSpc>
              <a:spcBef>
                <a:spcPct val="0"/>
              </a:spcBef>
            </a:pPr>
            <a:r>
              <a:rPr lang="pt-BR" sz="1400" spc="44" noProof="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Apps</a:t>
            </a:r>
            <a:r>
              <a:rPr lang="pt-BR" sz="1400" u="none" strike="noStrike" spc="44" noProof="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utilizam algoritmos de </a:t>
            </a:r>
            <a:r>
              <a:rPr lang="pt-BR" sz="1400" u="none" strike="noStrike" spc="44" noProof="0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matchmaking</a:t>
            </a:r>
            <a:r>
              <a:rPr lang="pt-BR" sz="1400" u="none" strike="noStrike" spc="44" noProof="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para sugerir vagas compatíveis com o perfil do candidato.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827986" y="3777247"/>
            <a:ext cx="2883960" cy="448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60"/>
              </a:lnSpc>
              <a:spcBef>
                <a:spcPct val="0"/>
              </a:spcBef>
            </a:pPr>
            <a:r>
              <a:rPr lang="pt-BR" sz="1100" b="1" u="none" strike="noStrike" spc="133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ANOS 2020 - PERSONALIZAÇÃO E ALGORITMOS DE MATCHMAKING</a:t>
            </a:r>
          </a:p>
        </p:txBody>
      </p:sp>
      <p:sp>
        <p:nvSpPr>
          <p:cNvPr id="45" name="AutoShape 45"/>
          <p:cNvSpPr/>
          <p:nvPr/>
        </p:nvSpPr>
        <p:spPr>
          <a:xfrm flipV="1">
            <a:off x="2049861" y="3748672"/>
            <a:ext cx="0" cy="560586"/>
          </a:xfrm>
          <a:prstGeom prst="line">
            <a:avLst/>
          </a:prstGeom>
          <a:ln w="38100" cap="flat">
            <a:solidFill>
              <a:srgbClr val="D9D9D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6" name="AutoShape 46"/>
          <p:cNvSpPr/>
          <p:nvPr/>
        </p:nvSpPr>
        <p:spPr>
          <a:xfrm flipV="1">
            <a:off x="4707587" y="4226191"/>
            <a:ext cx="0" cy="83068"/>
          </a:xfrm>
          <a:prstGeom prst="line">
            <a:avLst/>
          </a:prstGeom>
          <a:ln w="38100" cap="flat">
            <a:solidFill>
              <a:srgbClr val="D9D9D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7" name="AutoShape 47"/>
          <p:cNvSpPr/>
          <p:nvPr/>
        </p:nvSpPr>
        <p:spPr>
          <a:xfrm flipV="1">
            <a:off x="7326009" y="3741516"/>
            <a:ext cx="0" cy="560586"/>
          </a:xfrm>
          <a:prstGeom prst="line">
            <a:avLst/>
          </a:prstGeom>
          <a:ln w="38100" cap="flat">
            <a:solidFill>
              <a:srgbClr val="D9D9D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8" name="AutoShape 48"/>
          <p:cNvSpPr/>
          <p:nvPr/>
        </p:nvSpPr>
        <p:spPr>
          <a:xfrm flipV="1">
            <a:off x="9944432" y="4244795"/>
            <a:ext cx="0" cy="83068"/>
          </a:xfrm>
          <a:prstGeom prst="line">
            <a:avLst/>
          </a:prstGeom>
          <a:ln w="38100" cap="flat">
            <a:solidFill>
              <a:srgbClr val="D9D9D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49" name="AutoShape 49"/>
          <p:cNvSpPr/>
          <p:nvPr/>
        </p:nvSpPr>
        <p:spPr>
          <a:xfrm flipV="1">
            <a:off x="12602158" y="3757974"/>
            <a:ext cx="0" cy="560586"/>
          </a:xfrm>
          <a:prstGeom prst="line">
            <a:avLst/>
          </a:prstGeom>
          <a:ln w="38100" cap="flat">
            <a:solidFill>
              <a:srgbClr val="D9D9D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50" name="AutoShape 50"/>
          <p:cNvSpPr/>
          <p:nvPr/>
        </p:nvSpPr>
        <p:spPr>
          <a:xfrm flipV="1">
            <a:off x="15250464" y="4219034"/>
            <a:ext cx="0" cy="83068"/>
          </a:xfrm>
          <a:prstGeom prst="line">
            <a:avLst/>
          </a:prstGeom>
          <a:ln w="38100" cap="flat">
            <a:solidFill>
              <a:srgbClr val="D9D9D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119898A-D3D7-B17B-84F9-827872A16794}"/>
              </a:ext>
            </a:extLst>
          </p:cNvPr>
          <p:cNvGrpSpPr/>
          <p:nvPr/>
        </p:nvGrpSpPr>
        <p:grpSpPr>
          <a:xfrm>
            <a:off x="9244074" y="4309259"/>
            <a:ext cx="1423926" cy="1400715"/>
            <a:chOff x="9244074" y="4309259"/>
            <a:chExt cx="1423926" cy="1400715"/>
          </a:xfrm>
        </p:grpSpPr>
        <p:sp>
          <p:nvSpPr>
            <p:cNvPr id="23" name="Freeform 23"/>
            <p:cNvSpPr/>
            <p:nvPr/>
          </p:nvSpPr>
          <p:spPr>
            <a:xfrm rot="-5400000">
              <a:off x="9244074" y="4309259"/>
              <a:ext cx="1400715" cy="1400715"/>
            </a:xfrm>
            <a:custGeom>
              <a:avLst/>
              <a:gdLst/>
              <a:ahLst/>
              <a:cxnLst/>
              <a:rect l="l" t="t" r="r" b="b"/>
              <a:pathLst>
                <a:path w="1400715" h="1400715">
                  <a:moveTo>
                    <a:pt x="0" y="0"/>
                  </a:moveTo>
                  <a:lnTo>
                    <a:pt x="1400715" y="0"/>
                  </a:lnTo>
                  <a:lnTo>
                    <a:pt x="1400715" y="1400715"/>
                  </a:lnTo>
                  <a:lnTo>
                    <a:pt x="0" y="1400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B64FC23-9145-3798-9AE2-173BDEB9F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4956" b="95044" l="10000" r="90000">
                          <a14:foregroundMark x1="38438" y1="15198" x2="46484" y2="10242"/>
                          <a14:foregroundMark x1="46484" y1="10242" x2="54609" y2="11784"/>
                          <a14:foregroundMark x1="54609" y1="11784" x2="55625" y2="11674"/>
                          <a14:foregroundMark x1="45781" y1="4956" x2="48984" y2="5507"/>
                          <a14:foregroundMark x1="55859" y1="4956" x2="58594" y2="5066"/>
                          <a14:foregroundMark x1="37813" y1="90969" x2="47656" y2="90088"/>
                          <a14:foregroundMark x1="47656" y1="90088" x2="51172" y2="88326"/>
                          <a14:foregroundMark x1="51172" y1="88326" x2="59062" y2="88987"/>
                          <a14:foregroundMark x1="59062" y1="88987" x2="62187" y2="88326"/>
                          <a14:foregroundMark x1="51250" y1="94824" x2="48281" y2="95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285" y="4530889"/>
              <a:ext cx="1400715" cy="993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Freeform 7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8" name="Group 8"/>
          <p:cNvGrpSpPr/>
          <p:nvPr/>
        </p:nvGrpSpPr>
        <p:grpSpPr>
          <a:xfrm>
            <a:off x="1042893" y="2345492"/>
            <a:ext cx="7281095" cy="1863413"/>
            <a:chOff x="0" y="0"/>
            <a:chExt cx="5486290" cy="14040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85778" cy="1404078"/>
            </a:xfrm>
            <a:custGeom>
              <a:avLst/>
              <a:gdLst/>
              <a:ahLst/>
              <a:cxnLst/>
              <a:rect l="l" t="t" r="r" b="b"/>
              <a:pathLst>
                <a:path w="5485778" h="1404078">
                  <a:moveTo>
                    <a:pt x="5277774" y="0"/>
                  </a:moveTo>
                  <a:lnTo>
                    <a:pt x="5316" y="0"/>
                  </a:lnTo>
                  <a:cubicBezTo>
                    <a:pt x="2380" y="0"/>
                    <a:pt x="0" y="2380"/>
                    <a:pt x="0" y="5316"/>
                  </a:cubicBezTo>
                  <a:lnTo>
                    <a:pt x="0" y="1398761"/>
                  </a:lnTo>
                  <a:cubicBezTo>
                    <a:pt x="0" y="1401697"/>
                    <a:pt x="2380" y="1404078"/>
                    <a:pt x="5316" y="1404078"/>
                  </a:cubicBezTo>
                  <a:lnTo>
                    <a:pt x="5277774" y="1404078"/>
                  </a:lnTo>
                  <a:cubicBezTo>
                    <a:pt x="5280923" y="1404078"/>
                    <a:pt x="5283693" y="1401996"/>
                    <a:pt x="5284569" y="1398971"/>
                  </a:cubicBezTo>
                  <a:lnTo>
                    <a:pt x="5484812" y="707146"/>
                  </a:lnTo>
                  <a:cubicBezTo>
                    <a:pt x="5485778" y="703810"/>
                    <a:pt x="5485778" y="700268"/>
                    <a:pt x="5484812" y="696932"/>
                  </a:cubicBezTo>
                  <a:lnTo>
                    <a:pt x="5284569" y="5107"/>
                  </a:lnTo>
                  <a:cubicBezTo>
                    <a:pt x="5283693" y="2082"/>
                    <a:pt x="5280923" y="0"/>
                    <a:pt x="52777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AB333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371990" cy="1480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2893" y="4819290"/>
            <a:ext cx="7281095" cy="1863413"/>
            <a:chOff x="0" y="0"/>
            <a:chExt cx="5486290" cy="14040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85778" cy="1404078"/>
            </a:xfrm>
            <a:custGeom>
              <a:avLst/>
              <a:gdLst/>
              <a:ahLst/>
              <a:cxnLst/>
              <a:rect l="l" t="t" r="r" b="b"/>
              <a:pathLst>
                <a:path w="5485778" h="1404078">
                  <a:moveTo>
                    <a:pt x="5277774" y="0"/>
                  </a:moveTo>
                  <a:lnTo>
                    <a:pt x="5316" y="0"/>
                  </a:lnTo>
                  <a:cubicBezTo>
                    <a:pt x="2380" y="0"/>
                    <a:pt x="0" y="2380"/>
                    <a:pt x="0" y="5316"/>
                  </a:cubicBezTo>
                  <a:lnTo>
                    <a:pt x="0" y="1398761"/>
                  </a:lnTo>
                  <a:cubicBezTo>
                    <a:pt x="0" y="1401697"/>
                    <a:pt x="2380" y="1404078"/>
                    <a:pt x="5316" y="1404078"/>
                  </a:cubicBezTo>
                  <a:lnTo>
                    <a:pt x="5277774" y="1404078"/>
                  </a:lnTo>
                  <a:cubicBezTo>
                    <a:pt x="5280923" y="1404078"/>
                    <a:pt x="5283693" y="1401996"/>
                    <a:pt x="5284569" y="1398971"/>
                  </a:cubicBezTo>
                  <a:lnTo>
                    <a:pt x="5484812" y="707146"/>
                  </a:lnTo>
                  <a:cubicBezTo>
                    <a:pt x="5485778" y="703810"/>
                    <a:pt x="5485778" y="700268"/>
                    <a:pt x="5484812" y="696932"/>
                  </a:cubicBezTo>
                  <a:lnTo>
                    <a:pt x="5284569" y="5107"/>
                  </a:lnTo>
                  <a:cubicBezTo>
                    <a:pt x="5283693" y="2082"/>
                    <a:pt x="5280923" y="0"/>
                    <a:pt x="52777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73F5E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5371990" cy="1480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9972489" y="2668682"/>
            <a:ext cx="7281095" cy="1863413"/>
            <a:chOff x="0" y="0"/>
            <a:chExt cx="5486290" cy="14040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85778" cy="1404078"/>
            </a:xfrm>
            <a:custGeom>
              <a:avLst/>
              <a:gdLst/>
              <a:ahLst/>
              <a:cxnLst/>
              <a:rect l="l" t="t" r="r" b="b"/>
              <a:pathLst>
                <a:path w="5485778" h="1404078">
                  <a:moveTo>
                    <a:pt x="5277774" y="0"/>
                  </a:moveTo>
                  <a:lnTo>
                    <a:pt x="5316" y="0"/>
                  </a:lnTo>
                  <a:cubicBezTo>
                    <a:pt x="2380" y="0"/>
                    <a:pt x="0" y="2380"/>
                    <a:pt x="0" y="5316"/>
                  </a:cubicBezTo>
                  <a:lnTo>
                    <a:pt x="0" y="1398761"/>
                  </a:lnTo>
                  <a:cubicBezTo>
                    <a:pt x="0" y="1401697"/>
                    <a:pt x="2380" y="1404078"/>
                    <a:pt x="5316" y="1404078"/>
                  </a:cubicBezTo>
                  <a:lnTo>
                    <a:pt x="5277774" y="1404078"/>
                  </a:lnTo>
                  <a:cubicBezTo>
                    <a:pt x="5280923" y="1404078"/>
                    <a:pt x="5283693" y="1401996"/>
                    <a:pt x="5284569" y="1398971"/>
                  </a:cubicBezTo>
                  <a:lnTo>
                    <a:pt x="5484812" y="707146"/>
                  </a:lnTo>
                  <a:cubicBezTo>
                    <a:pt x="5485778" y="703810"/>
                    <a:pt x="5485778" y="700268"/>
                    <a:pt x="5484812" y="696932"/>
                  </a:cubicBezTo>
                  <a:lnTo>
                    <a:pt x="5284569" y="5107"/>
                  </a:lnTo>
                  <a:cubicBezTo>
                    <a:pt x="5283693" y="2082"/>
                    <a:pt x="5280923" y="0"/>
                    <a:pt x="52777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3B198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5371990" cy="1480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9972489" y="5071661"/>
            <a:ext cx="7281095" cy="1863413"/>
            <a:chOff x="0" y="0"/>
            <a:chExt cx="5486290" cy="14040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5778" cy="1404078"/>
            </a:xfrm>
            <a:custGeom>
              <a:avLst/>
              <a:gdLst/>
              <a:ahLst/>
              <a:cxnLst/>
              <a:rect l="l" t="t" r="r" b="b"/>
              <a:pathLst>
                <a:path w="5485778" h="1404078">
                  <a:moveTo>
                    <a:pt x="5277774" y="0"/>
                  </a:moveTo>
                  <a:lnTo>
                    <a:pt x="5316" y="0"/>
                  </a:lnTo>
                  <a:cubicBezTo>
                    <a:pt x="2380" y="0"/>
                    <a:pt x="0" y="2380"/>
                    <a:pt x="0" y="5316"/>
                  </a:cubicBezTo>
                  <a:lnTo>
                    <a:pt x="0" y="1398761"/>
                  </a:lnTo>
                  <a:cubicBezTo>
                    <a:pt x="0" y="1401697"/>
                    <a:pt x="2380" y="1404078"/>
                    <a:pt x="5316" y="1404078"/>
                  </a:cubicBezTo>
                  <a:lnTo>
                    <a:pt x="5277774" y="1404078"/>
                  </a:lnTo>
                  <a:cubicBezTo>
                    <a:pt x="5280923" y="1404078"/>
                    <a:pt x="5283693" y="1401996"/>
                    <a:pt x="5284569" y="1398971"/>
                  </a:cubicBezTo>
                  <a:lnTo>
                    <a:pt x="5484812" y="707146"/>
                  </a:lnTo>
                  <a:cubicBezTo>
                    <a:pt x="5485778" y="703810"/>
                    <a:pt x="5485778" y="700268"/>
                    <a:pt x="5484812" y="696932"/>
                  </a:cubicBezTo>
                  <a:lnTo>
                    <a:pt x="5284569" y="5107"/>
                  </a:lnTo>
                  <a:cubicBezTo>
                    <a:pt x="5283693" y="2082"/>
                    <a:pt x="5280923" y="0"/>
                    <a:pt x="52777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48396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5371990" cy="1480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53815" y="7635283"/>
            <a:ext cx="7281095" cy="1863413"/>
            <a:chOff x="0" y="0"/>
            <a:chExt cx="5486290" cy="14040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85778" cy="1404078"/>
            </a:xfrm>
            <a:custGeom>
              <a:avLst/>
              <a:gdLst/>
              <a:ahLst/>
              <a:cxnLst/>
              <a:rect l="l" t="t" r="r" b="b"/>
              <a:pathLst>
                <a:path w="5485778" h="1404078">
                  <a:moveTo>
                    <a:pt x="5277774" y="0"/>
                  </a:moveTo>
                  <a:lnTo>
                    <a:pt x="5316" y="0"/>
                  </a:lnTo>
                  <a:cubicBezTo>
                    <a:pt x="2380" y="0"/>
                    <a:pt x="0" y="2380"/>
                    <a:pt x="0" y="5316"/>
                  </a:cubicBezTo>
                  <a:lnTo>
                    <a:pt x="0" y="1398761"/>
                  </a:lnTo>
                  <a:cubicBezTo>
                    <a:pt x="0" y="1401697"/>
                    <a:pt x="2380" y="1404078"/>
                    <a:pt x="5316" y="1404078"/>
                  </a:cubicBezTo>
                  <a:lnTo>
                    <a:pt x="5277774" y="1404078"/>
                  </a:lnTo>
                  <a:cubicBezTo>
                    <a:pt x="5280923" y="1404078"/>
                    <a:pt x="5283693" y="1401996"/>
                    <a:pt x="5284569" y="1398971"/>
                  </a:cubicBezTo>
                  <a:lnTo>
                    <a:pt x="5484812" y="707146"/>
                  </a:lnTo>
                  <a:cubicBezTo>
                    <a:pt x="5485778" y="703810"/>
                    <a:pt x="5485778" y="700268"/>
                    <a:pt x="5484812" y="696932"/>
                  </a:cubicBezTo>
                  <a:lnTo>
                    <a:pt x="5284569" y="5107"/>
                  </a:lnTo>
                  <a:cubicBezTo>
                    <a:pt x="5283693" y="2082"/>
                    <a:pt x="5280923" y="0"/>
                    <a:pt x="52777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BC3DD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5371990" cy="1480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0578" y="2653385"/>
            <a:ext cx="180702" cy="1247627"/>
            <a:chOff x="0" y="0"/>
            <a:chExt cx="47592" cy="3285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592" cy="328593"/>
            </a:xfrm>
            <a:custGeom>
              <a:avLst/>
              <a:gdLst/>
              <a:ahLst/>
              <a:cxnLst/>
              <a:rect l="l" t="t" r="r" b="b"/>
              <a:pathLst>
                <a:path w="47592" h="328593">
                  <a:moveTo>
                    <a:pt x="0" y="0"/>
                  </a:moveTo>
                  <a:lnTo>
                    <a:pt x="47592" y="0"/>
                  </a:lnTo>
                  <a:lnTo>
                    <a:pt x="47592" y="328593"/>
                  </a:lnTo>
                  <a:lnTo>
                    <a:pt x="0" y="328593"/>
                  </a:lnTo>
                  <a:close/>
                </a:path>
              </a:pathLst>
            </a:custGeom>
            <a:solidFill>
              <a:srgbClr val="FAB333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47592" cy="404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0578" y="5128245"/>
            <a:ext cx="180702" cy="1247627"/>
            <a:chOff x="0" y="0"/>
            <a:chExt cx="47592" cy="32859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592" cy="328593"/>
            </a:xfrm>
            <a:custGeom>
              <a:avLst/>
              <a:gdLst/>
              <a:ahLst/>
              <a:cxnLst/>
              <a:rect l="l" t="t" r="r" b="b"/>
              <a:pathLst>
                <a:path w="47592" h="328593">
                  <a:moveTo>
                    <a:pt x="0" y="0"/>
                  </a:moveTo>
                  <a:lnTo>
                    <a:pt x="47592" y="0"/>
                  </a:lnTo>
                  <a:lnTo>
                    <a:pt x="47592" y="328593"/>
                  </a:lnTo>
                  <a:lnTo>
                    <a:pt x="0" y="328593"/>
                  </a:lnTo>
                  <a:close/>
                </a:path>
              </a:pathLst>
            </a:custGeom>
            <a:solidFill>
              <a:srgbClr val="F73F5E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7592" cy="404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101500" y="7943176"/>
            <a:ext cx="180702" cy="1247627"/>
            <a:chOff x="0" y="0"/>
            <a:chExt cx="47592" cy="32859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592" cy="328593"/>
            </a:xfrm>
            <a:custGeom>
              <a:avLst/>
              <a:gdLst/>
              <a:ahLst/>
              <a:cxnLst/>
              <a:rect l="l" t="t" r="r" b="b"/>
              <a:pathLst>
                <a:path w="47592" h="328593">
                  <a:moveTo>
                    <a:pt x="0" y="0"/>
                  </a:moveTo>
                  <a:lnTo>
                    <a:pt x="47592" y="0"/>
                  </a:lnTo>
                  <a:lnTo>
                    <a:pt x="47592" y="328593"/>
                  </a:lnTo>
                  <a:lnTo>
                    <a:pt x="0" y="328593"/>
                  </a:lnTo>
                  <a:close/>
                </a:path>
              </a:pathLst>
            </a:custGeom>
            <a:solidFill>
              <a:srgbClr val="3BC3DD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47592" cy="404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126246" y="2976575"/>
            <a:ext cx="180702" cy="1247627"/>
            <a:chOff x="0" y="0"/>
            <a:chExt cx="47592" cy="3285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592" cy="328593"/>
            </a:xfrm>
            <a:custGeom>
              <a:avLst/>
              <a:gdLst/>
              <a:ahLst/>
              <a:cxnLst/>
              <a:rect l="l" t="t" r="r" b="b"/>
              <a:pathLst>
                <a:path w="47592" h="328593">
                  <a:moveTo>
                    <a:pt x="0" y="0"/>
                  </a:moveTo>
                  <a:lnTo>
                    <a:pt x="47592" y="0"/>
                  </a:lnTo>
                  <a:lnTo>
                    <a:pt x="47592" y="328593"/>
                  </a:lnTo>
                  <a:lnTo>
                    <a:pt x="0" y="328593"/>
                  </a:lnTo>
                  <a:close/>
                </a:path>
              </a:pathLst>
            </a:custGeom>
            <a:solidFill>
              <a:srgbClr val="03B198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47592" cy="404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126246" y="5379554"/>
            <a:ext cx="180702" cy="1247627"/>
            <a:chOff x="0" y="0"/>
            <a:chExt cx="47592" cy="32859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592" cy="328593"/>
            </a:xfrm>
            <a:custGeom>
              <a:avLst/>
              <a:gdLst/>
              <a:ahLst/>
              <a:cxnLst/>
              <a:rect l="l" t="t" r="r" b="b"/>
              <a:pathLst>
                <a:path w="47592" h="328593">
                  <a:moveTo>
                    <a:pt x="0" y="0"/>
                  </a:moveTo>
                  <a:lnTo>
                    <a:pt x="47592" y="0"/>
                  </a:lnTo>
                  <a:lnTo>
                    <a:pt x="47592" y="328593"/>
                  </a:lnTo>
                  <a:lnTo>
                    <a:pt x="0" y="328593"/>
                  </a:lnTo>
                  <a:close/>
                </a:path>
              </a:pathLst>
            </a:custGeom>
            <a:solidFill>
              <a:srgbClr val="048396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47592" cy="404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348213" y="1858060"/>
            <a:ext cx="1662049" cy="1934021"/>
            <a:chOff x="0" y="0"/>
            <a:chExt cx="6985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AB333"/>
            </a:solidFill>
            <a:ln w="95250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90160" y="3083981"/>
            <a:ext cx="1662049" cy="1934021"/>
            <a:chOff x="0" y="0"/>
            <a:chExt cx="6985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3B198"/>
            </a:solidFill>
            <a:ln w="95250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348213" y="4336069"/>
            <a:ext cx="1662049" cy="1934021"/>
            <a:chOff x="0" y="0"/>
            <a:chExt cx="6985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73F5E"/>
            </a:solidFill>
            <a:ln w="95250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290160" y="5561990"/>
            <a:ext cx="1662049" cy="1934021"/>
            <a:chOff x="0" y="0"/>
            <a:chExt cx="6985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48396"/>
            </a:solidFill>
            <a:ln w="95250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459135" y="7154149"/>
            <a:ext cx="1662049" cy="1934021"/>
            <a:chOff x="0" y="0"/>
            <a:chExt cx="6985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3BC3DD"/>
            </a:solidFill>
            <a:ln w="95250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 lang="pt-BR" noProof="0" dirty="0"/>
            </a:p>
          </p:txBody>
        </p:sp>
      </p:grpSp>
      <p:sp>
        <p:nvSpPr>
          <p:cNvPr id="53" name="Freeform 53"/>
          <p:cNvSpPr/>
          <p:nvPr/>
        </p:nvSpPr>
        <p:spPr>
          <a:xfrm>
            <a:off x="7816912" y="4945521"/>
            <a:ext cx="762752" cy="753218"/>
          </a:xfrm>
          <a:custGeom>
            <a:avLst/>
            <a:gdLst/>
            <a:ahLst/>
            <a:cxnLst/>
            <a:rect l="l" t="t" r="r" b="b"/>
            <a:pathLst>
              <a:path w="762752" h="753218">
                <a:moveTo>
                  <a:pt x="0" y="0"/>
                </a:moveTo>
                <a:lnTo>
                  <a:pt x="762752" y="0"/>
                </a:lnTo>
                <a:lnTo>
                  <a:pt x="762752" y="753217"/>
                </a:lnTo>
                <a:lnTo>
                  <a:pt x="0" y="753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54" name="Freeform 54"/>
          <p:cNvSpPr/>
          <p:nvPr/>
        </p:nvSpPr>
        <p:spPr>
          <a:xfrm>
            <a:off x="8930443" y="7635283"/>
            <a:ext cx="669919" cy="831728"/>
          </a:xfrm>
          <a:custGeom>
            <a:avLst/>
            <a:gdLst/>
            <a:ahLst/>
            <a:cxnLst/>
            <a:rect l="l" t="t" r="r" b="b"/>
            <a:pathLst>
              <a:path w="669919" h="831728">
                <a:moveTo>
                  <a:pt x="0" y="0"/>
                </a:moveTo>
                <a:lnTo>
                  <a:pt x="669918" y="0"/>
                </a:lnTo>
                <a:lnTo>
                  <a:pt x="669918" y="831727"/>
                </a:lnTo>
                <a:lnTo>
                  <a:pt x="0" y="83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55" name="Freeform 55"/>
          <p:cNvSpPr/>
          <p:nvPr/>
        </p:nvSpPr>
        <p:spPr>
          <a:xfrm>
            <a:off x="7772769" y="2326895"/>
            <a:ext cx="812937" cy="902011"/>
          </a:xfrm>
          <a:custGeom>
            <a:avLst/>
            <a:gdLst/>
            <a:ahLst/>
            <a:cxnLst/>
            <a:rect l="l" t="t" r="r" b="b"/>
            <a:pathLst>
              <a:path w="812937" h="902011">
                <a:moveTo>
                  <a:pt x="0" y="0"/>
                </a:moveTo>
                <a:lnTo>
                  <a:pt x="812938" y="0"/>
                </a:lnTo>
                <a:lnTo>
                  <a:pt x="812938" y="902010"/>
                </a:lnTo>
                <a:lnTo>
                  <a:pt x="0" y="902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56" name="Freeform 56"/>
          <p:cNvSpPr/>
          <p:nvPr/>
        </p:nvSpPr>
        <p:spPr>
          <a:xfrm>
            <a:off x="9660166" y="3685985"/>
            <a:ext cx="902987" cy="691913"/>
          </a:xfrm>
          <a:custGeom>
            <a:avLst/>
            <a:gdLst/>
            <a:ahLst/>
            <a:cxnLst/>
            <a:rect l="l" t="t" r="r" b="b"/>
            <a:pathLst>
              <a:path w="902987" h="691913">
                <a:moveTo>
                  <a:pt x="0" y="0"/>
                </a:moveTo>
                <a:lnTo>
                  <a:pt x="902987" y="0"/>
                </a:lnTo>
                <a:lnTo>
                  <a:pt x="902987" y="691913"/>
                </a:lnTo>
                <a:lnTo>
                  <a:pt x="0" y="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57" name="Freeform 57"/>
          <p:cNvSpPr/>
          <p:nvPr/>
        </p:nvSpPr>
        <p:spPr>
          <a:xfrm>
            <a:off x="9835013" y="6049735"/>
            <a:ext cx="553294" cy="864522"/>
          </a:xfrm>
          <a:custGeom>
            <a:avLst/>
            <a:gdLst/>
            <a:ahLst/>
            <a:cxnLst/>
            <a:rect l="l" t="t" r="r" b="b"/>
            <a:pathLst>
              <a:path w="553294" h="864522">
                <a:moveTo>
                  <a:pt x="0" y="0"/>
                </a:moveTo>
                <a:lnTo>
                  <a:pt x="553294" y="0"/>
                </a:lnTo>
                <a:lnTo>
                  <a:pt x="553294" y="864522"/>
                </a:lnTo>
                <a:lnTo>
                  <a:pt x="0" y="864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58" name="TextBox 58"/>
          <p:cNvSpPr txBox="1"/>
          <p:nvPr/>
        </p:nvSpPr>
        <p:spPr>
          <a:xfrm>
            <a:off x="825820" y="1166458"/>
            <a:ext cx="14374963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2"/>
              </a:lnSpc>
              <a:spcBef>
                <a:spcPct val="0"/>
              </a:spcBef>
            </a:pPr>
            <a:r>
              <a:rPr lang="pt-BR" sz="3600" b="1" u="none" strike="noStrike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Desafios Atuais no Recrutamento: Oportunidades Perdidas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701517" y="2473153"/>
            <a:ext cx="564669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pt-BR" sz="2000" b="1" spc="10" noProof="0" dirty="0">
                <a:solidFill>
                  <a:srgbClr val="1836B2"/>
                </a:solidFill>
                <a:latin typeface="Arial Bold"/>
                <a:ea typeface="Arial Bold"/>
                <a:cs typeface="Arial Bold"/>
                <a:sym typeface="Arial Bold"/>
              </a:rPr>
              <a:t>Volume de Dados e Falta de Personalização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701517" y="4957361"/>
            <a:ext cx="5346889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pt-BR" sz="2000" b="1" spc="10" noProof="0" dirty="0">
                <a:solidFill>
                  <a:srgbClr val="1836B2"/>
                </a:solidFill>
                <a:latin typeface="Arial Bold"/>
                <a:ea typeface="Arial Bold"/>
                <a:cs typeface="Arial Bold"/>
                <a:sym typeface="Arial Bold"/>
              </a:rPr>
              <a:t>Dificuldade em Conectar Perfil e Cultura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285584" y="2802545"/>
            <a:ext cx="5309375" cy="73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8"/>
              </a:lnSpc>
            </a:pPr>
            <a:r>
              <a:rPr lang="pt-BR" sz="1998" b="1" spc="9" noProof="0" dirty="0">
                <a:solidFill>
                  <a:srgbClr val="1836B2"/>
                </a:solidFill>
                <a:latin typeface="Arial Bold"/>
                <a:ea typeface="Arial Bold"/>
                <a:cs typeface="Arial Bold"/>
                <a:sym typeface="Arial Bold"/>
              </a:rPr>
              <a:t>Recomendações Passivas</a:t>
            </a:r>
          </a:p>
          <a:p>
            <a:pPr algn="r">
              <a:lnSpc>
                <a:spcPts val="2798"/>
              </a:lnSpc>
            </a:pPr>
            <a:endParaRPr lang="pt-BR" sz="1998" b="1" spc="9" noProof="0" dirty="0">
              <a:solidFill>
                <a:srgbClr val="1836B2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048674" y="3287188"/>
            <a:ext cx="5655328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Desafio: 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Plataformas enviam vagas por e-mail, sem considerar a localização em tempo real.</a:t>
            </a:r>
          </a:p>
          <a:p>
            <a:pPr algn="just">
              <a:lnSpc>
                <a:spcPts val="2099"/>
              </a:lnSpc>
            </a:pPr>
            <a:endParaRPr lang="pt-BR" sz="1399" noProof="0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Impacto: 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Reduz chances de “match” imediato.</a:t>
            </a:r>
          </a:p>
          <a:p>
            <a:pPr algn="just">
              <a:lnSpc>
                <a:spcPts val="2099"/>
              </a:lnSpc>
            </a:pPr>
            <a:endParaRPr lang="pt-BR" sz="1399" noProof="0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366482" y="2955753"/>
            <a:ext cx="5981732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Desafio: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 Com milhares de candidatos e vagas, os sistemas têm dificuldade em personalizar recomendações.</a:t>
            </a:r>
          </a:p>
          <a:p>
            <a:pPr algn="just">
              <a:lnSpc>
                <a:spcPts val="2099"/>
              </a:lnSpc>
            </a:pPr>
            <a:endParaRPr lang="pt-BR" sz="1399" noProof="0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Impacto: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 Vagas desalinhadas ao perfil; empresas perdem talentos.</a:t>
            </a:r>
          </a:p>
          <a:p>
            <a:pPr algn="just">
              <a:lnSpc>
                <a:spcPts val="2099"/>
              </a:lnSpc>
            </a:pPr>
            <a:endParaRPr lang="pt-BR" sz="1399" noProof="0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366482" y="5439961"/>
            <a:ext cx="5763646" cy="10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Desafio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: Sistemas focam em habilidades, mas ignoram aspectos culturais dos candidatos.</a:t>
            </a:r>
          </a:p>
          <a:p>
            <a:pPr algn="just">
              <a:lnSpc>
                <a:spcPts val="2099"/>
              </a:lnSpc>
            </a:pPr>
            <a:endParaRPr lang="pt-BR" sz="1399" noProof="0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Impacto: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 Contratações desalinhadas à cultura, gerando rotatividade.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248071" y="5193690"/>
            <a:ext cx="5346889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000" b="1" spc="10" noProof="0" dirty="0">
                <a:solidFill>
                  <a:srgbClr val="1836B2"/>
                </a:solidFill>
                <a:latin typeface="Arial Bold"/>
                <a:ea typeface="Arial Bold"/>
                <a:cs typeface="Arial Bold"/>
                <a:sym typeface="Arial Bold"/>
              </a:rPr>
              <a:t>Competição por Talento e Ineficiência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282337" y="5665271"/>
            <a:ext cx="5312622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Desafio: 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Em um mercado competitivo, a lentidão nos processos prejudica as empresas.</a:t>
            </a:r>
          </a:p>
          <a:p>
            <a:pPr algn="just">
              <a:lnSpc>
                <a:spcPts val="2099"/>
              </a:lnSpc>
            </a:pPr>
            <a:endParaRPr lang="pt-BR" sz="1399" noProof="0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Impacto: 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Candidatos vão para concorrentes mais ágeis.</a:t>
            </a:r>
          </a:p>
          <a:p>
            <a:pPr algn="just">
              <a:lnSpc>
                <a:spcPts val="2099"/>
              </a:lnSpc>
            </a:pPr>
            <a:endParaRPr lang="pt-BR" sz="1399" noProof="0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2812439" y="7803823"/>
            <a:ext cx="5346889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pt-BR" sz="2000" b="1" spc="10" noProof="0" dirty="0">
                <a:solidFill>
                  <a:srgbClr val="1836B2"/>
                </a:solidFill>
                <a:latin typeface="Arial Bold"/>
                <a:ea typeface="Arial Bold"/>
                <a:cs typeface="Arial Bold"/>
                <a:sym typeface="Arial Bold"/>
              </a:rPr>
              <a:t>Ausência de Geolocalização Ativa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479064" y="8286423"/>
            <a:ext cx="5646696" cy="10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Desafio: 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Falta de recomendação com base em proximidade do candidato.</a:t>
            </a:r>
          </a:p>
          <a:p>
            <a:pPr algn="just">
              <a:lnSpc>
                <a:spcPts val="2099"/>
              </a:lnSpc>
            </a:pPr>
            <a:endParaRPr lang="pt-BR" sz="1399" noProof="0" dirty="0">
              <a:solidFill>
                <a:srgbClr val="5454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2259" lvl="1" indent="-151129" algn="just">
              <a:lnSpc>
                <a:spcPts val="2099"/>
              </a:lnSpc>
              <a:buFont typeface="Arial"/>
              <a:buChar char="•"/>
            </a:pPr>
            <a:r>
              <a:rPr lang="pt-BR" sz="1399" b="1" noProof="0" dirty="0">
                <a:solidFill>
                  <a:srgbClr val="545454"/>
                </a:solidFill>
                <a:latin typeface="Arial Bold"/>
                <a:ea typeface="Arial Bold"/>
                <a:cs typeface="Arial Bold"/>
                <a:sym typeface="Arial Bold"/>
              </a:rPr>
              <a:t>Impacto:</a:t>
            </a:r>
            <a:r>
              <a:rPr lang="pt-BR" sz="1399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rPr>
              <a:t> Talentos e vagas locais não se conectam.</a:t>
            </a:r>
          </a:p>
        </p:txBody>
      </p:sp>
      <p:sp>
        <p:nvSpPr>
          <p:cNvPr id="69" name="Freeform 4">
            <a:extLst>
              <a:ext uri="{FF2B5EF4-FFF2-40B4-BE49-F238E27FC236}">
                <a16:creationId xmlns:a16="http://schemas.microsoft.com/office/drawing/2014/main" id="{67A83092-5AC6-8C91-6064-10528AE73BF6}"/>
              </a:ext>
            </a:extLst>
          </p:cNvPr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pt-BR" sz="1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Freeform 7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825820" y="1166458"/>
            <a:ext cx="14374963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2"/>
              </a:lnSpc>
              <a:spcBef>
                <a:spcPct val="0"/>
              </a:spcBef>
            </a:pPr>
            <a:r>
              <a:rPr lang="pt-BR" sz="3600" b="1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Objetivo do Trabalho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5516" y="2199738"/>
            <a:ext cx="15569925" cy="670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00"/>
              </a:lnSpc>
            </a:pPr>
            <a:r>
              <a:rPr lang="pt-BR" sz="2931" spc="161" noProof="0" dirty="0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Desenvolver uma aplicação mobile que </a:t>
            </a:r>
            <a:r>
              <a:rPr lang="pt-BR" sz="2931" b="1" spc="161" noProof="0" dirty="0">
                <a:solidFill>
                  <a:srgbClr val="606164"/>
                </a:solidFill>
                <a:latin typeface="Arial Bold"/>
                <a:ea typeface="Arial Bold"/>
                <a:cs typeface="Arial Bold"/>
                <a:sym typeface="Arial Bold"/>
              </a:rPr>
              <a:t>utiliza algoritmos de Machine Learning e tecnologia de Geolocalização</a:t>
            </a:r>
            <a:r>
              <a:rPr lang="pt-BR" sz="2931" spc="161" noProof="0" dirty="0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 para encontrar correspondências precisas entre candidatos e vagas.</a:t>
            </a:r>
          </a:p>
          <a:p>
            <a:pPr algn="just">
              <a:lnSpc>
                <a:spcPts val="1465"/>
              </a:lnSpc>
            </a:pPr>
            <a:endParaRPr lang="pt-BR" sz="2931" spc="161" noProof="0" dirty="0">
              <a:solidFill>
                <a:srgbClr val="606164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4752"/>
              </a:lnSpc>
            </a:pPr>
            <a:r>
              <a:rPr lang="pt-BR" sz="2731" b="1" spc="150" noProof="0" dirty="0">
                <a:solidFill>
                  <a:srgbClr val="606164"/>
                </a:solidFill>
                <a:latin typeface="Arial Bold"/>
                <a:ea typeface="Arial Bold"/>
                <a:cs typeface="Arial Bold"/>
                <a:sym typeface="Arial Bold"/>
              </a:rPr>
              <a:t>Inspirado</a:t>
            </a:r>
            <a:r>
              <a:rPr lang="pt-BR" sz="2731" spc="150" noProof="0" dirty="0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 em modelos de '</a:t>
            </a:r>
            <a:r>
              <a:rPr lang="pt-BR" sz="2731" spc="150" noProof="0" dirty="0" err="1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matchmaking</a:t>
            </a:r>
            <a:r>
              <a:rPr lang="pt-BR" sz="2731" spc="150" noProof="0" dirty="0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', como o </a:t>
            </a:r>
            <a:r>
              <a:rPr lang="pt-BR" sz="2731" b="1" spc="150" noProof="0" dirty="0" err="1">
                <a:solidFill>
                  <a:srgbClr val="606164"/>
                </a:solidFill>
                <a:latin typeface="Arial Bold"/>
                <a:ea typeface="Arial Bold"/>
                <a:cs typeface="Arial Bold"/>
                <a:sym typeface="Arial Bold"/>
              </a:rPr>
              <a:t>Tinder</a:t>
            </a:r>
            <a:r>
              <a:rPr lang="pt-BR" sz="2731" spc="150" noProof="0" dirty="0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, o </a:t>
            </a:r>
            <a:r>
              <a:rPr lang="pt-BR" sz="2731" spc="150" noProof="0" dirty="0" err="1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RecruitRadar</a:t>
            </a:r>
            <a:r>
              <a:rPr lang="pt-BR" sz="2731" spc="150" noProof="0" dirty="0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 permite uma interação mais dinâmica, conectando candidatos e vagas de maneira assertiva, com base em critérios como localização, interesses, experiências e habilidades.</a:t>
            </a:r>
          </a:p>
          <a:p>
            <a:pPr algn="just">
              <a:lnSpc>
                <a:spcPts val="1465"/>
              </a:lnSpc>
            </a:pPr>
            <a:endParaRPr lang="pt-BR" sz="2731" spc="150" noProof="0" dirty="0">
              <a:solidFill>
                <a:srgbClr val="606164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5100"/>
              </a:lnSpc>
            </a:pPr>
            <a:r>
              <a:rPr lang="pt-BR" sz="2931" b="1" spc="161" noProof="0" dirty="0">
                <a:solidFill>
                  <a:srgbClr val="606164"/>
                </a:solidFill>
                <a:latin typeface="Arial Bold"/>
                <a:ea typeface="Arial Bold"/>
                <a:cs typeface="Arial Bold"/>
                <a:sym typeface="Arial Bold"/>
              </a:rPr>
              <a:t>Transforma</a:t>
            </a:r>
            <a:r>
              <a:rPr lang="pt-BR" sz="2931" spc="161" noProof="0" dirty="0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 o processo de busca de emprego em uma </a:t>
            </a:r>
            <a:r>
              <a:rPr lang="pt-BR" sz="2931" b="1" spc="161" noProof="0" dirty="0">
                <a:solidFill>
                  <a:srgbClr val="606164"/>
                </a:solidFill>
                <a:latin typeface="Arial Bold"/>
                <a:ea typeface="Arial Bold"/>
                <a:cs typeface="Arial Bold"/>
                <a:sym typeface="Arial Bold"/>
              </a:rPr>
              <a:t>experiência passiva e personalizada</a:t>
            </a:r>
            <a:r>
              <a:rPr lang="pt-BR" sz="2931" spc="161" noProof="0" dirty="0">
                <a:solidFill>
                  <a:srgbClr val="60616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931" b="1" spc="161" noProof="0" dirty="0">
                <a:solidFill>
                  <a:srgbClr val="606164"/>
                </a:solidFill>
                <a:latin typeface="Arial Bold"/>
                <a:ea typeface="Arial Bold"/>
                <a:cs typeface="Arial Bold"/>
                <a:sym typeface="Arial Bold"/>
              </a:rPr>
              <a:t>eliminando a necessidade de pesquisas ativas por parte do candidato.</a:t>
            </a:r>
          </a:p>
          <a:p>
            <a:pPr algn="just">
              <a:lnSpc>
                <a:spcPts val="5100"/>
              </a:lnSpc>
            </a:pPr>
            <a:endParaRPr lang="pt-BR" sz="2931" b="1" spc="161" noProof="0" dirty="0">
              <a:solidFill>
                <a:srgbClr val="606164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E686C815-8CF5-2FA6-9E44-04D47B4FD9C6}"/>
              </a:ext>
            </a:extLst>
          </p:cNvPr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pt-BR" sz="1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AutoShape 7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Freeform 8"/>
          <p:cNvSpPr/>
          <p:nvPr/>
        </p:nvSpPr>
        <p:spPr>
          <a:xfrm rot="-10800000">
            <a:off x="2322733" y="409375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5" y="0"/>
                </a:lnTo>
                <a:lnTo>
                  <a:pt x="561975" y="561975"/>
                </a:lnTo>
                <a:lnTo>
                  <a:pt x="0" y="561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9" name="Freeform 9"/>
          <p:cNvSpPr/>
          <p:nvPr/>
        </p:nvSpPr>
        <p:spPr>
          <a:xfrm rot="-10800000">
            <a:off x="14975681" y="409375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5" y="0"/>
                </a:lnTo>
                <a:lnTo>
                  <a:pt x="561975" y="561975"/>
                </a:lnTo>
                <a:lnTo>
                  <a:pt x="0" y="561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0" name="Freeform 10"/>
          <p:cNvSpPr/>
          <p:nvPr/>
        </p:nvSpPr>
        <p:spPr>
          <a:xfrm rot="-10800000">
            <a:off x="10900569" y="409375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5" y="0"/>
                </a:lnTo>
                <a:lnTo>
                  <a:pt x="561975" y="561975"/>
                </a:lnTo>
                <a:lnTo>
                  <a:pt x="0" y="561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1" name="Freeform 11"/>
          <p:cNvSpPr/>
          <p:nvPr/>
        </p:nvSpPr>
        <p:spPr>
          <a:xfrm rot="-10800000">
            <a:off x="6825456" y="4093754"/>
            <a:ext cx="561975" cy="561975"/>
          </a:xfrm>
          <a:custGeom>
            <a:avLst/>
            <a:gdLst/>
            <a:ahLst/>
            <a:cxnLst/>
            <a:rect l="l" t="t" r="r" b="b"/>
            <a:pathLst>
              <a:path w="561975" h="561975">
                <a:moveTo>
                  <a:pt x="0" y="0"/>
                </a:moveTo>
                <a:lnTo>
                  <a:pt x="561975" y="0"/>
                </a:lnTo>
                <a:lnTo>
                  <a:pt x="561975" y="561975"/>
                </a:lnTo>
                <a:lnTo>
                  <a:pt x="0" y="561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2" name="Freeform 12"/>
          <p:cNvSpPr/>
          <p:nvPr/>
        </p:nvSpPr>
        <p:spPr>
          <a:xfrm>
            <a:off x="2186783" y="3020259"/>
            <a:ext cx="876870" cy="874677"/>
          </a:xfrm>
          <a:custGeom>
            <a:avLst/>
            <a:gdLst/>
            <a:ahLst/>
            <a:cxnLst/>
            <a:rect l="l" t="t" r="r" b="b"/>
            <a:pathLst>
              <a:path w="876870" h="874677">
                <a:moveTo>
                  <a:pt x="0" y="0"/>
                </a:moveTo>
                <a:lnTo>
                  <a:pt x="876870" y="0"/>
                </a:lnTo>
                <a:lnTo>
                  <a:pt x="876870" y="874677"/>
                </a:lnTo>
                <a:lnTo>
                  <a:pt x="0" y="874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3" name="Freeform 13"/>
          <p:cNvSpPr/>
          <p:nvPr/>
        </p:nvSpPr>
        <p:spPr>
          <a:xfrm>
            <a:off x="6662026" y="3020259"/>
            <a:ext cx="874677" cy="874677"/>
          </a:xfrm>
          <a:custGeom>
            <a:avLst/>
            <a:gdLst/>
            <a:ahLst/>
            <a:cxnLst/>
            <a:rect l="l" t="t" r="r" b="b"/>
            <a:pathLst>
              <a:path w="874677" h="874677">
                <a:moveTo>
                  <a:pt x="0" y="0"/>
                </a:moveTo>
                <a:lnTo>
                  <a:pt x="874677" y="0"/>
                </a:lnTo>
                <a:lnTo>
                  <a:pt x="874677" y="874677"/>
                </a:lnTo>
                <a:lnTo>
                  <a:pt x="0" y="874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4" name="Freeform 14"/>
          <p:cNvSpPr/>
          <p:nvPr/>
        </p:nvSpPr>
        <p:spPr>
          <a:xfrm>
            <a:off x="10651172" y="2977372"/>
            <a:ext cx="1060768" cy="917564"/>
          </a:xfrm>
          <a:custGeom>
            <a:avLst/>
            <a:gdLst/>
            <a:ahLst/>
            <a:cxnLst/>
            <a:rect l="l" t="t" r="r" b="b"/>
            <a:pathLst>
              <a:path w="1060768" h="917564">
                <a:moveTo>
                  <a:pt x="0" y="0"/>
                </a:moveTo>
                <a:lnTo>
                  <a:pt x="1060768" y="0"/>
                </a:lnTo>
                <a:lnTo>
                  <a:pt x="1060768" y="917564"/>
                </a:lnTo>
                <a:lnTo>
                  <a:pt x="0" y="917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5" name="Freeform 15"/>
          <p:cNvSpPr/>
          <p:nvPr/>
        </p:nvSpPr>
        <p:spPr>
          <a:xfrm>
            <a:off x="14742197" y="2852967"/>
            <a:ext cx="1028944" cy="1041969"/>
          </a:xfrm>
          <a:custGeom>
            <a:avLst/>
            <a:gdLst/>
            <a:ahLst/>
            <a:cxnLst/>
            <a:rect l="l" t="t" r="r" b="b"/>
            <a:pathLst>
              <a:path w="1028944" h="1041969">
                <a:moveTo>
                  <a:pt x="0" y="0"/>
                </a:moveTo>
                <a:lnTo>
                  <a:pt x="1028944" y="0"/>
                </a:lnTo>
                <a:lnTo>
                  <a:pt x="1028944" y="1041969"/>
                </a:lnTo>
                <a:lnTo>
                  <a:pt x="0" y="1041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6" name="TextBox 16"/>
          <p:cNvSpPr txBox="1"/>
          <p:nvPr/>
        </p:nvSpPr>
        <p:spPr>
          <a:xfrm>
            <a:off x="825820" y="1166458"/>
            <a:ext cx="14374963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2"/>
              </a:lnSpc>
              <a:spcBef>
                <a:spcPct val="0"/>
              </a:spcBef>
            </a:pPr>
            <a:r>
              <a:rPr lang="pt-BR" sz="3600" b="1" noProof="0" dirty="0" err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RecruitRadar</a:t>
            </a:r>
            <a:r>
              <a:rPr lang="pt-BR" sz="3600" b="1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: Uma Evolução na Conexão entre Talentos e Vagas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5820" y="4970910"/>
            <a:ext cx="3978848" cy="1978626"/>
            <a:chOff x="0" y="0"/>
            <a:chExt cx="5305131" cy="263816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262759"/>
              <a:ext cx="5305131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pt-BR" sz="1800" spc="90" noProof="0" dirty="0">
                  <a:solidFill>
                    <a:srgbClr val="464648"/>
                  </a:solidFill>
                  <a:latin typeface="Arial"/>
                  <a:ea typeface="Arial"/>
                  <a:cs typeface="Arial"/>
                  <a:sym typeface="Arial"/>
                </a:rPr>
                <a:t>Sugere vagas alinhadas ao perfil e localização do candidato, facilitando um match mais rápido.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5305131" cy="791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22"/>
                </a:lnSpc>
                <a:spcBef>
                  <a:spcPct val="0"/>
                </a:spcBef>
              </a:pPr>
              <a:r>
                <a:rPr lang="pt-BR" sz="1800" b="1" spc="70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Recomendações Personalizadas e em Tempo Real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54683" y="4970910"/>
            <a:ext cx="4189317" cy="2337103"/>
            <a:chOff x="0" y="0"/>
            <a:chExt cx="5585757" cy="311613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283528"/>
              <a:ext cx="5585757" cy="183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pt-BR" sz="1800" spc="90" noProof="0" dirty="0">
                  <a:solidFill>
                    <a:srgbClr val="464648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pt-BR" sz="1800" u="none" strike="noStrike" spc="90" noProof="0" dirty="0">
                  <a:solidFill>
                    <a:srgbClr val="464648"/>
                  </a:solidFill>
                  <a:latin typeface="Arial"/>
                  <a:ea typeface="Arial"/>
                  <a:cs typeface="Arial"/>
                  <a:sym typeface="Arial"/>
                </a:rPr>
                <a:t>nspirado em apps de relacionamento, mostra apenas vagas que combinam com o candidato.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900" y="-57150"/>
              <a:ext cx="5253436" cy="791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22"/>
                </a:lnSpc>
                <a:spcBef>
                  <a:spcPct val="0"/>
                </a:spcBef>
              </a:pPr>
              <a:r>
                <a:rPr lang="pt-BR" sz="1800" b="1" u="none" strike="noStrike" spc="70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Experiência Intuitiva e Direcionada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01150" y="4970910"/>
            <a:ext cx="4286158" cy="1994203"/>
            <a:chOff x="0" y="0"/>
            <a:chExt cx="5714877" cy="265893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283528"/>
              <a:ext cx="5714877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pt-BR" sz="1800" u="none" strike="noStrike" spc="90" noProof="0" dirty="0">
                  <a:solidFill>
                    <a:srgbClr val="464648"/>
                  </a:solidFill>
                  <a:latin typeface="Arial"/>
                  <a:ea typeface="Arial"/>
                  <a:cs typeface="Arial"/>
                  <a:sym typeface="Arial"/>
                </a:rPr>
                <a:t>Conecta empresas aos talentos certos, reduzindo o tempo e o custo de contratação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-57150"/>
              <a:ext cx="5237166" cy="791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22"/>
                </a:lnSpc>
                <a:spcBef>
                  <a:spcPct val="0"/>
                </a:spcBef>
              </a:pPr>
              <a:r>
                <a:rPr lang="pt-BR" sz="1800" b="1" u="none" strike="noStrike" spc="70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Precisão e Agilidade para Empresas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34958" y="4970910"/>
            <a:ext cx="4119998" cy="1925763"/>
            <a:chOff x="0" y="0"/>
            <a:chExt cx="5493330" cy="256768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192274"/>
              <a:ext cx="5493330" cy="1375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0"/>
                </a:lnSpc>
                <a:spcBef>
                  <a:spcPct val="0"/>
                </a:spcBef>
              </a:pPr>
              <a:r>
                <a:rPr lang="pt-BR" sz="1800" u="none" strike="noStrike" spc="90" noProof="0" dirty="0">
                  <a:solidFill>
                    <a:srgbClr val="464648"/>
                  </a:solidFill>
                  <a:latin typeface="Arial"/>
                  <a:ea typeface="Arial"/>
                  <a:cs typeface="Arial"/>
                  <a:sym typeface="Arial"/>
                </a:rPr>
                <a:t>Integração de IA para análise de perfis e geolocalização para recomendações precisas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699123" cy="791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22"/>
                </a:lnSpc>
                <a:spcBef>
                  <a:spcPct val="0"/>
                </a:spcBef>
              </a:pPr>
              <a:r>
                <a:rPr lang="pt-BR" sz="1800" b="1" u="none" strike="noStrike" spc="70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Tecnologia Avançada: IA e Geolocalização</a:t>
              </a:r>
            </a:p>
          </p:txBody>
        </p:sp>
      </p:grpSp>
      <p:sp>
        <p:nvSpPr>
          <p:cNvPr id="29" name="Freeform 4">
            <a:extLst>
              <a:ext uri="{FF2B5EF4-FFF2-40B4-BE49-F238E27FC236}">
                <a16:creationId xmlns:a16="http://schemas.microsoft.com/office/drawing/2014/main" id="{25B44792-1A01-FBEF-250C-A6B1BA59D429}"/>
              </a:ext>
            </a:extLst>
          </p:cNvPr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pt-BR" sz="1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AutoShape 7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8" name="Group 8"/>
          <p:cNvGrpSpPr/>
          <p:nvPr/>
        </p:nvGrpSpPr>
        <p:grpSpPr>
          <a:xfrm>
            <a:off x="3221369" y="4018795"/>
            <a:ext cx="1835048" cy="1813600"/>
            <a:chOff x="0" y="0"/>
            <a:chExt cx="2446731" cy="241813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46731" cy="2418133"/>
              <a:chOff x="0" y="0"/>
              <a:chExt cx="702027" cy="69382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2027" cy="693821"/>
              </a:xfrm>
              <a:custGeom>
                <a:avLst/>
                <a:gdLst/>
                <a:ahLst/>
                <a:cxnLst/>
                <a:rect l="l" t="t" r="r" b="b"/>
                <a:pathLst>
                  <a:path w="702027" h="693821">
                    <a:moveTo>
                      <a:pt x="81326" y="0"/>
                    </a:moveTo>
                    <a:lnTo>
                      <a:pt x="620701" y="0"/>
                    </a:lnTo>
                    <a:cubicBezTo>
                      <a:pt x="665616" y="0"/>
                      <a:pt x="702027" y="36411"/>
                      <a:pt x="702027" y="81326"/>
                    </a:cubicBezTo>
                    <a:lnTo>
                      <a:pt x="702027" y="612496"/>
                    </a:lnTo>
                    <a:cubicBezTo>
                      <a:pt x="702027" y="657410"/>
                      <a:pt x="665616" y="693821"/>
                      <a:pt x="620701" y="693821"/>
                    </a:cubicBezTo>
                    <a:lnTo>
                      <a:pt x="81326" y="693821"/>
                    </a:lnTo>
                    <a:cubicBezTo>
                      <a:pt x="36411" y="693821"/>
                      <a:pt x="0" y="657410"/>
                      <a:pt x="0" y="612496"/>
                    </a:cubicBezTo>
                    <a:lnTo>
                      <a:pt x="0" y="81326"/>
                    </a:lnTo>
                    <a:cubicBezTo>
                      <a:pt x="0" y="36411"/>
                      <a:pt x="36411" y="0"/>
                      <a:pt x="81326" y="0"/>
                    </a:cubicBezTo>
                    <a:close/>
                  </a:path>
                </a:pathLst>
              </a:custGeom>
              <a:solidFill>
                <a:srgbClr val="FEFEFF"/>
              </a:solidFill>
              <a:ln w="38100" cap="rnd">
                <a:solidFill>
                  <a:srgbClr val="00BF63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702027" cy="7700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 lang="pt-BR" noProof="0" dirty="0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988154" y="432220"/>
              <a:ext cx="427327" cy="716555"/>
            </a:xfrm>
            <a:custGeom>
              <a:avLst/>
              <a:gdLst/>
              <a:ahLst/>
              <a:cxnLst/>
              <a:rect l="l" t="t" r="r" b="b"/>
              <a:pathLst>
                <a:path w="427327" h="716555">
                  <a:moveTo>
                    <a:pt x="0" y="0"/>
                  </a:moveTo>
                  <a:lnTo>
                    <a:pt x="427328" y="0"/>
                  </a:lnTo>
                  <a:lnTo>
                    <a:pt x="427328" y="716555"/>
                  </a:lnTo>
                  <a:lnTo>
                    <a:pt x="0" y="716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94171" y="976129"/>
              <a:ext cx="461519" cy="400945"/>
            </a:xfrm>
            <a:custGeom>
              <a:avLst/>
              <a:gdLst/>
              <a:ahLst/>
              <a:cxnLst/>
              <a:rect l="l" t="t" r="r" b="b"/>
              <a:pathLst>
                <a:path w="461519" h="400945">
                  <a:moveTo>
                    <a:pt x="0" y="0"/>
                  </a:moveTo>
                  <a:lnTo>
                    <a:pt x="461519" y="0"/>
                  </a:lnTo>
                  <a:lnTo>
                    <a:pt x="461519" y="400945"/>
                  </a:lnTo>
                  <a:lnTo>
                    <a:pt x="0" y="400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9546" y="976129"/>
              <a:ext cx="568608" cy="493979"/>
            </a:xfrm>
            <a:custGeom>
              <a:avLst/>
              <a:gdLst/>
              <a:ahLst/>
              <a:cxnLst/>
              <a:rect l="l" t="t" r="r" b="b"/>
              <a:pathLst>
                <a:path w="568608" h="493979">
                  <a:moveTo>
                    <a:pt x="0" y="0"/>
                  </a:moveTo>
                  <a:lnTo>
                    <a:pt x="568608" y="0"/>
                  </a:lnTo>
                  <a:lnTo>
                    <a:pt x="568608" y="493978"/>
                  </a:lnTo>
                  <a:lnTo>
                    <a:pt x="0" y="493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13333" y="1691877"/>
              <a:ext cx="1281155" cy="336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8"/>
                </a:lnSpc>
                <a:spcBef>
                  <a:spcPct val="0"/>
                </a:spcBef>
              </a:pPr>
              <a:r>
                <a:rPr lang="pt-BR" sz="1376" b="1" spc="6" noProof="0" dirty="0">
                  <a:solidFill>
                    <a:srgbClr val="00BF63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Candidato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0921" y="2959635"/>
            <a:ext cx="10454264" cy="4830781"/>
            <a:chOff x="0" y="0"/>
            <a:chExt cx="13939018" cy="644104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3939018" cy="6441042"/>
              <a:chOff x="0" y="0"/>
              <a:chExt cx="2753386" cy="127230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753386" cy="1272305"/>
              </a:xfrm>
              <a:custGeom>
                <a:avLst/>
                <a:gdLst/>
                <a:ahLst/>
                <a:cxnLst/>
                <a:rect l="l" t="t" r="r" b="b"/>
                <a:pathLst>
                  <a:path w="2753386" h="1272305">
                    <a:moveTo>
                      <a:pt x="40659" y="0"/>
                    </a:moveTo>
                    <a:lnTo>
                      <a:pt x="2712727" y="0"/>
                    </a:lnTo>
                    <a:cubicBezTo>
                      <a:pt x="2723511" y="0"/>
                      <a:pt x="2733853" y="4284"/>
                      <a:pt x="2741477" y="11909"/>
                    </a:cubicBezTo>
                    <a:cubicBezTo>
                      <a:pt x="2749103" y="19534"/>
                      <a:pt x="2753386" y="29875"/>
                      <a:pt x="2753386" y="40659"/>
                    </a:cubicBezTo>
                    <a:lnTo>
                      <a:pt x="2753386" y="1231646"/>
                    </a:lnTo>
                    <a:cubicBezTo>
                      <a:pt x="2753386" y="1242429"/>
                      <a:pt x="2749103" y="1252771"/>
                      <a:pt x="2741477" y="1260396"/>
                    </a:cubicBezTo>
                    <a:cubicBezTo>
                      <a:pt x="2733853" y="1268021"/>
                      <a:pt x="2723511" y="1272305"/>
                      <a:pt x="2712727" y="1272305"/>
                    </a:cubicBezTo>
                    <a:lnTo>
                      <a:pt x="40659" y="1272305"/>
                    </a:lnTo>
                    <a:cubicBezTo>
                      <a:pt x="29875" y="1272305"/>
                      <a:pt x="19534" y="1268021"/>
                      <a:pt x="11909" y="1260396"/>
                    </a:cubicBezTo>
                    <a:cubicBezTo>
                      <a:pt x="4284" y="1252771"/>
                      <a:pt x="0" y="1242429"/>
                      <a:pt x="0" y="1231646"/>
                    </a:cubicBezTo>
                    <a:lnTo>
                      <a:pt x="0" y="40659"/>
                    </a:lnTo>
                    <a:cubicBezTo>
                      <a:pt x="0" y="29875"/>
                      <a:pt x="4284" y="19534"/>
                      <a:pt x="11909" y="11909"/>
                    </a:cubicBezTo>
                    <a:cubicBezTo>
                      <a:pt x="19534" y="4284"/>
                      <a:pt x="29875" y="0"/>
                      <a:pt x="40659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76200"/>
                <a:ext cx="2753386" cy="1348505"/>
              </a:xfrm>
              <a:prstGeom prst="rect">
                <a:avLst/>
              </a:prstGeom>
            </p:spPr>
            <p:txBody>
              <a:bodyPr lIns="61992" tIns="61992" rIns="61992" bIns="61992" rtlCol="0" anchor="ctr"/>
              <a:lstStyle/>
              <a:p>
                <a:pPr algn="ctr">
                  <a:lnSpc>
                    <a:spcPts val="2969"/>
                  </a:lnSpc>
                </a:pPr>
                <a:endParaRPr lang="pt-BR" noProof="0" dirty="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975372" y="5005752"/>
              <a:ext cx="946725" cy="740812"/>
            </a:xfrm>
            <a:custGeom>
              <a:avLst/>
              <a:gdLst/>
              <a:ahLst/>
              <a:cxnLst/>
              <a:rect l="l" t="t" r="r" b="b"/>
              <a:pathLst>
                <a:path w="946725" h="740812">
                  <a:moveTo>
                    <a:pt x="0" y="0"/>
                  </a:moveTo>
                  <a:lnTo>
                    <a:pt x="946725" y="0"/>
                  </a:lnTo>
                  <a:lnTo>
                    <a:pt x="946725" y="740813"/>
                  </a:lnTo>
                  <a:lnTo>
                    <a:pt x="0" y="740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23969" y="5154631"/>
              <a:ext cx="932579" cy="560713"/>
            </a:xfrm>
            <a:custGeom>
              <a:avLst/>
              <a:gdLst/>
              <a:ahLst/>
              <a:cxnLst/>
              <a:rect l="l" t="t" r="r" b="b"/>
              <a:pathLst>
                <a:path w="932579" h="560713">
                  <a:moveTo>
                    <a:pt x="0" y="0"/>
                  </a:moveTo>
                  <a:lnTo>
                    <a:pt x="932579" y="0"/>
                  </a:lnTo>
                  <a:lnTo>
                    <a:pt x="932579" y="560712"/>
                  </a:lnTo>
                  <a:lnTo>
                    <a:pt x="0" y="560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36202" y="5772671"/>
              <a:ext cx="3755734" cy="342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8"/>
                </a:lnSpc>
                <a:spcBef>
                  <a:spcPct val="0"/>
                </a:spcBef>
              </a:pPr>
              <a:r>
                <a:rPr lang="pt-BR" sz="1450" b="1" spc="7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Infraestrutura e hospedagem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315575" y="3480135"/>
            <a:ext cx="6015892" cy="3389589"/>
            <a:chOff x="0" y="0"/>
            <a:chExt cx="2067486" cy="11649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67486" cy="1164903"/>
            </a:xfrm>
            <a:custGeom>
              <a:avLst/>
              <a:gdLst/>
              <a:ahLst/>
              <a:cxnLst/>
              <a:rect l="l" t="t" r="r" b="b"/>
              <a:pathLst>
                <a:path w="2067486" h="1164903">
                  <a:moveTo>
                    <a:pt x="36034" y="0"/>
                  </a:moveTo>
                  <a:lnTo>
                    <a:pt x="2031453" y="0"/>
                  </a:lnTo>
                  <a:cubicBezTo>
                    <a:pt x="2051353" y="0"/>
                    <a:pt x="2067486" y="16133"/>
                    <a:pt x="2067486" y="36034"/>
                  </a:cubicBezTo>
                  <a:lnTo>
                    <a:pt x="2067486" y="1128869"/>
                  </a:lnTo>
                  <a:cubicBezTo>
                    <a:pt x="2067486" y="1148770"/>
                    <a:pt x="2051353" y="1164903"/>
                    <a:pt x="2031453" y="1164903"/>
                  </a:cubicBezTo>
                  <a:lnTo>
                    <a:pt x="36034" y="1164903"/>
                  </a:lnTo>
                  <a:cubicBezTo>
                    <a:pt x="16133" y="1164903"/>
                    <a:pt x="0" y="1148770"/>
                    <a:pt x="0" y="1128869"/>
                  </a:cubicBezTo>
                  <a:lnTo>
                    <a:pt x="0" y="36034"/>
                  </a:lnTo>
                  <a:cubicBezTo>
                    <a:pt x="0" y="16133"/>
                    <a:pt x="16133" y="0"/>
                    <a:pt x="360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B5B2C"/>
              </a:solidFill>
              <a:prstDash val="dash"/>
              <a:round/>
            </a:ln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2067486" cy="1241103"/>
            </a:xfrm>
            <a:prstGeom prst="rect">
              <a:avLst/>
            </a:prstGeom>
          </p:spPr>
          <p:txBody>
            <a:bodyPr lIns="38931" tIns="38931" rIns="38931" bIns="38931" rtlCol="0" anchor="ctr"/>
            <a:lstStyle/>
            <a:p>
              <a:pPr algn="ctr">
                <a:lnSpc>
                  <a:spcPts val="2970"/>
                </a:lnSpc>
              </a:pPr>
              <a:endParaRPr lang="pt-BR" noProof="0" dirty="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78946" y="3541720"/>
            <a:ext cx="2365054" cy="1795666"/>
            <a:chOff x="0" y="0"/>
            <a:chExt cx="3153406" cy="239422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3153406" cy="2394221"/>
              <a:chOff x="0" y="0"/>
              <a:chExt cx="812800" cy="61711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61711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17118">
                    <a:moveTo>
                      <a:pt x="91657" y="0"/>
                    </a:moveTo>
                    <a:lnTo>
                      <a:pt x="721143" y="0"/>
                    </a:lnTo>
                    <a:cubicBezTo>
                      <a:pt x="745452" y="0"/>
                      <a:pt x="768765" y="9657"/>
                      <a:pt x="785954" y="26846"/>
                    </a:cubicBezTo>
                    <a:cubicBezTo>
                      <a:pt x="803143" y="44035"/>
                      <a:pt x="812800" y="67348"/>
                      <a:pt x="812800" y="91657"/>
                    </a:cubicBezTo>
                    <a:lnTo>
                      <a:pt x="812800" y="525461"/>
                    </a:lnTo>
                    <a:cubicBezTo>
                      <a:pt x="812800" y="549770"/>
                      <a:pt x="803143" y="573083"/>
                      <a:pt x="785954" y="590272"/>
                    </a:cubicBezTo>
                    <a:cubicBezTo>
                      <a:pt x="768765" y="607461"/>
                      <a:pt x="745452" y="617118"/>
                      <a:pt x="721143" y="617118"/>
                    </a:cubicBezTo>
                    <a:lnTo>
                      <a:pt x="91657" y="617118"/>
                    </a:lnTo>
                    <a:cubicBezTo>
                      <a:pt x="41036" y="617118"/>
                      <a:pt x="0" y="576082"/>
                      <a:pt x="0" y="525461"/>
                    </a:cubicBezTo>
                    <a:lnTo>
                      <a:pt x="0" y="91657"/>
                    </a:lnTo>
                    <a:cubicBezTo>
                      <a:pt x="0" y="67348"/>
                      <a:pt x="9657" y="44035"/>
                      <a:pt x="26846" y="26846"/>
                    </a:cubicBezTo>
                    <a:cubicBezTo>
                      <a:pt x="44035" y="9657"/>
                      <a:pt x="67348" y="0"/>
                      <a:pt x="916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5271FF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76200"/>
                <a:ext cx="812800" cy="693318"/>
              </a:xfrm>
              <a:prstGeom prst="rect">
                <a:avLst/>
              </a:prstGeom>
            </p:spPr>
            <p:txBody>
              <a:bodyPr lIns="38931" tIns="38931" rIns="38931" bIns="38931" rtlCol="0" anchor="ctr"/>
              <a:lstStyle/>
              <a:p>
                <a:pPr algn="ctr">
                  <a:lnSpc>
                    <a:spcPts val="2970"/>
                  </a:lnSpc>
                </a:pPr>
                <a:endParaRPr lang="pt-BR" noProof="0" dirty="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510825" y="837147"/>
              <a:ext cx="1426952" cy="444139"/>
            </a:xfrm>
            <a:custGeom>
              <a:avLst/>
              <a:gdLst/>
              <a:ahLst/>
              <a:cxnLst/>
              <a:rect l="l" t="t" r="r" b="b"/>
              <a:pathLst>
                <a:path w="1426952" h="444139">
                  <a:moveTo>
                    <a:pt x="0" y="0"/>
                  </a:moveTo>
                  <a:lnTo>
                    <a:pt x="1426953" y="0"/>
                  </a:lnTo>
                  <a:lnTo>
                    <a:pt x="1426953" y="444139"/>
                  </a:lnTo>
                  <a:lnTo>
                    <a:pt x="0" y="444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10040" y="537458"/>
              <a:ext cx="1490737" cy="1043516"/>
            </a:xfrm>
            <a:custGeom>
              <a:avLst/>
              <a:gdLst/>
              <a:ahLst/>
              <a:cxnLst/>
              <a:rect l="l" t="t" r="r" b="b"/>
              <a:pathLst>
                <a:path w="1490737" h="1043516">
                  <a:moveTo>
                    <a:pt x="0" y="0"/>
                  </a:moveTo>
                  <a:lnTo>
                    <a:pt x="1490737" y="0"/>
                  </a:lnTo>
                  <a:lnTo>
                    <a:pt x="1490737" y="1043517"/>
                  </a:lnTo>
                  <a:lnTo>
                    <a:pt x="0" y="1043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28952" y="1776149"/>
              <a:ext cx="1163746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9"/>
                </a:lnSpc>
                <a:spcBef>
                  <a:spcPct val="0"/>
                </a:spcBef>
              </a:pPr>
              <a:r>
                <a:rPr lang="pt-BR" sz="1532" b="1" spc="7" noProof="0" dirty="0" err="1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Frontend</a:t>
              </a:r>
              <a:endParaRPr lang="pt-BR" sz="1532" b="1" spc="7" noProof="0" dirty="0">
                <a:solidFill>
                  <a:srgbClr val="1836B2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33" name="Freeform 33"/>
          <p:cNvSpPr/>
          <p:nvPr/>
        </p:nvSpPr>
        <p:spPr>
          <a:xfrm>
            <a:off x="3221369" y="2761238"/>
            <a:ext cx="2258988" cy="680917"/>
          </a:xfrm>
          <a:custGeom>
            <a:avLst/>
            <a:gdLst/>
            <a:ahLst/>
            <a:cxnLst/>
            <a:rect l="l" t="t" r="r" b="b"/>
            <a:pathLst>
              <a:path w="2258988" h="680917">
                <a:moveTo>
                  <a:pt x="0" y="0"/>
                </a:moveTo>
                <a:lnTo>
                  <a:pt x="2258988" y="0"/>
                </a:lnTo>
                <a:lnTo>
                  <a:pt x="2258988" y="680917"/>
                </a:lnTo>
                <a:lnTo>
                  <a:pt x="0" y="680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34" name="Group 34"/>
          <p:cNvGrpSpPr/>
          <p:nvPr/>
        </p:nvGrpSpPr>
        <p:grpSpPr>
          <a:xfrm>
            <a:off x="10759988" y="3693959"/>
            <a:ext cx="2127439" cy="1304876"/>
            <a:chOff x="0" y="0"/>
            <a:chExt cx="2836586" cy="173983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836586" cy="1739835"/>
              <a:chOff x="0" y="0"/>
              <a:chExt cx="954377" cy="58537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954377" cy="585372"/>
              </a:xfrm>
              <a:custGeom>
                <a:avLst/>
                <a:gdLst/>
                <a:ahLst/>
                <a:cxnLst/>
                <a:rect l="l" t="t" r="r" b="b"/>
                <a:pathLst>
                  <a:path w="954377" h="585372">
                    <a:moveTo>
                      <a:pt x="89163" y="0"/>
                    </a:moveTo>
                    <a:lnTo>
                      <a:pt x="865214" y="0"/>
                    </a:lnTo>
                    <a:cubicBezTo>
                      <a:pt x="914457" y="0"/>
                      <a:pt x="954377" y="39920"/>
                      <a:pt x="954377" y="89163"/>
                    </a:cubicBezTo>
                    <a:lnTo>
                      <a:pt x="954377" y="496209"/>
                    </a:lnTo>
                    <a:cubicBezTo>
                      <a:pt x="954377" y="519856"/>
                      <a:pt x="944983" y="542535"/>
                      <a:pt x="928261" y="559257"/>
                    </a:cubicBezTo>
                    <a:cubicBezTo>
                      <a:pt x="911540" y="575978"/>
                      <a:pt x="888861" y="585372"/>
                      <a:pt x="865214" y="585372"/>
                    </a:cubicBezTo>
                    <a:lnTo>
                      <a:pt x="89163" y="585372"/>
                    </a:lnTo>
                    <a:cubicBezTo>
                      <a:pt x="39920" y="585372"/>
                      <a:pt x="0" y="545452"/>
                      <a:pt x="0" y="496209"/>
                    </a:cubicBezTo>
                    <a:lnTo>
                      <a:pt x="0" y="89163"/>
                    </a:lnTo>
                    <a:cubicBezTo>
                      <a:pt x="0" y="39920"/>
                      <a:pt x="39920" y="0"/>
                      <a:pt x="89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F988D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76200"/>
                <a:ext cx="954377" cy="661572"/>
              </a:xfrm>
              <a:prstGeom prst="rect">
                <a:avLst/>
              </a:prstGeom>
            </p:spPr>
            <p:txBody>
              <a:bodyPr lIns="34083" tIns="34083" rIns="34083" bIns="34083" rtlCol="0" anchor="ctr"/>
              <a:lstStyle/>
              <a:p>
                <a:pPr algn="ctr">
                  <a:lnSpc>
                    <a:spcPts val="2970"/>
                  </a:lnSpc>
                </a:pPr>
                <a:endParaRPr lang="pt-BR" noProof="0" dirty="0"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204975" y="100943"/>
              <a:ext cx="1128082" cy="617625"/>
            </a:xfrm>
            <a:custGeom>
              <a:avLst/>
              <a:gdLst/>
              <a:ahLst/>
              <a:cxnLst/>
              <a:rect l="l" t="t" r="r" b="b"/>
              <a:pathLst>
                <a:path w="1128082" h="617625">
                  <a:moveTo>
                    <a:pt x="0" y="0"/>
                  </a:moveTo>
                  <a:lnTo>
                    <a:pt x="1128082" y="0"/>
                  </a:lnTo>
                  <a:lnTo>
                    <a:pt x="1128082" y="617625"/>
                  </a:lnTo>
                  <a:lnTo>
                    <a:pt x="0" y="617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333057" y="651456"/>
              <a:ext cx="1003404" cy="312310"/>
            </a:xfrm>
            <a:custGeom>
              <a:avLst/>
              <a:gdLst/>
              <a:ahLst/>
              <a:cxnLst/>
              <a:rect l="l" t="t" r="r" b="b"/>
              <a:pathLst>
                <a:path w="1003404" h="312310">
                  <a:moveTo>
                    <a:pt x="0" y="0"/>
                  </a:moveTo>
                  <a:lnTo>
                    <a:pt x="1003404" y="0"/>
                  </a:lnTo>
                  <a:lnTo>
                    <a:pt x="1003404" y="312309"/>
                  </a:lnTo>
                  <a:lnTo>
                    <a:pt x="0" y="312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9016" y="1137389"/>
              <a:ext cx="766402" cy="259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3"/>
                </a:lnSpc>
                <a:spcBef>
                  <a:spcPct val="0"/>
                </a:spcBef>
              </a:pPr>
              <a:r>
                <a:rPr lang="pt-BR" sz="1076" b="1" spc="5" noProof="0" dirty="0" err="1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Backend</a:t>
              </a:r>
              <a:endParaRPr lang="pt-BR" sz="1076" b="1" spc="5" noProof="0" dirty="0">
                <a:solidFill>
                  <a:srgbClr val="1836B2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08655" y="8290757"/>
            <a:ext cx="2213839" cy="1226940"/>
            <a:chOff x="0" y="0"/>
            <a:chExt cx="2951785" cy="1635920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951785" cy="1635920"/>
              <a:chOff x="0" y="0"/>
              <a:chExt cx="760832" cy="42166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760832" cy="421663"/>
              </a:xfrm>
              <a:custGeom>
                <a:avLst/>
                <a:gdLst/>
                <a:ahLst/>
                <a:cxnLst/>
                <a:rect l="l" t="t" r="r" b="b"/>
                <a:pathLst>
                  <a:path w="760832" h="421663">
                    <a:moveTo>
                      <a:pt x="97918" y="0"/>
                    </a:moveTo>
                    <a:lnTo>
                      <a:pt x="662914" y="0"/>
                    </a:lnTo>
                    <a:cubicBezTo>
                      <a:pt x="716993" y="0"/>
                      <a:pt x="760832" y="43839"/>
                      <a:pt x="760832" y="97918"/>
                    </a:cubicBezTo>
                    <a:lnTo>
                      <a:pt x="760832" y="323746"/>
                    </a:lnTo>
                    <a:cubicBezTo>
                      <a:pt x="760832" y="377824"/>
                      <a:pt x="716993" y="421663"/>
                      <a:pt x="662914" y="421663"/>
                    </a:cubicBezTo>
                    <a:lnTo>
                      <a:pt x="97918" y="421663"/>
                    </a:lnTo>
                    <a:cubicBezTo>
                      <a:pt x="43839" y="421663"/>
                      <a:pt x="0" y="377824"/>
                      <a:pt x="0" y="323746"/>
                    </a:cubicBezTo>
                    <a:lnTo>
                      <a:pt x="0" y="97918"/>
                    </a:lnTo>
                    <a:cubicBezTo>
                      <a:pt x="0" y="43839"/>
                      <a:pt x="43839" y="0"/>
                      <a:pt x="97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AB333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76200"/>
                <a:ext cx="760832" cy="497863"/>
              </a:xfrm>
              <a:prstGeom prst="rect">
                <a:avLst/>
              </a:prstGeom>
            </p:spPr>
            <p:txBody>
              <a:bodyPr lIns="38931" tIns="38931" rIns="38931" bIns="38931" rtlCol="0" anchor="ctr"/>
              <a:lstStyle/>
              <a:p>
                <a:pPr algn="ctr">
                  <a:lnSpc>
                    <a:spcPts val="2970"/>
                  </a:lnSpc>
                </a:pPr>
                <a:endParaRPr lang="pt-BR" noProof="0" dirty="0"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1029363" y="158942"/>
              <a:ext cx="893059" cy="805107"/>
            </a:xfrm>
            <a:custGeom>
              <a:avLst/>
              <a:gdLst/>
              <a:ahLst/>
              <a:cxnLst/>
              <a:rect l="l" t="t" r="r" b="b"/>
              <a:pathLst>
                <a:path w="893059" h="805107">
                  <a:moveTo>
                    <a:pt x="0" y="0"/>
                  </a:moveTo>
                  <a:lnTo>
                    <a:pt x="893059" y="0"/>
                  </a:lnTo>
                  <a:lnTo>
                    <a:pt x="893059" y="805107"/>
                  </a:lnTo>
                  <a:lnTo>
                    <a:pt x="0" y="805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1364" y="1134309"/>
              <a:ext cx="1429058" cy="261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3"/>
                </a:lnSpc>
                <a:spcBef>
                  <a:spcPct val="0"/>
                </a:spcBef>
              </a:pPr>
              <a:r>
                <a:rPr lang="pt-BR" sz="1135" b="1" spc="5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APIs Externas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418746" y="5375026"/>
            <a:ext cx="2054829" cy="1260340"/>
            <a:chOff x="0" y="0"/>
            <a:chExt cx="2739772" cy="168045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739772" cy="1680454"/>
              <a:chOff x="0" y="0"/>
              <a:chExt cx="954377" cy="58537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954377" cy="585372"/>
              </a:xfrm>
              <a:custGeom>
                <a:avLst/>
                <a:gdLst/>
                <a:ahLst/>
                <a:cxnLst/>
                <a:rect l="l" t="t" r="r" b="b"/>
                <a:pathLst>
                  <a:path w="954377" h="585372">
                    <a:moveTo>
                      <a:pt x="76051" y="0"/>
                    </a:moveTo>
                    <a:lnTo>
                      <a:pt x="878326" y="0"/>
                    </a:lnTo>
                    <a:cubicBezTo>
                      <a:pt x="920328" y="0"/>
                      <a:pt x="954377" y="34049"/>
                      <a:pt x="954377" y="76051"/>
                    </a:cubicBezTo>
                    <a:lnTo>
                      <a:pt x="954377" y="509321"/>
                    </a:lnTo>
                    <a:cubicBezTo>
                      <a:pt x="954377" y="529491"/>
                      <a:pt x="946364" y="548835"/>
                      <a:pt x="932102" y="563097"/>
                    </a:cubicBezTo>
                    <a:cubicBezTo>
                      <a:pt x="917840" y="577360"/>
                      <a:pt x="898496" y="585372"/>
                      <a:pt x="878326" y="585372"/>
                    </a:cubicBezTo>
                    <a:lnTo>
                      <a:pt x="76051" y="585372"/>
                    </a:lnTo>
                    <a:cubicBezTo>
                      <a:pt x="34049" y="585372"/>
                      <a:pt x="0" y="551323"/>
                      <a:pt x="0" y="509321"/>
                    </a:cubicBezTo>
                    <a:lnTo>
                      <a:pt x="0" y="76051"/>
                    </a:lnTo>
                    <a:cubicBezTo>
                      <a:pt x="0" y="34049"/>
                      <a:pt x="34049" y="0"/>
                      <a:pt x="760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prstDash val="dash"/>
                <a:round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76200"/>
                <a:ext cx="954377" cy="661572"/>
              </a:xfrm>
              <a:prstGeom prst="rect">
                <a:avLst/>
              </a:prstGeom>
            </p:spPr>
            <p:txBody>
              <a:bodyPr lIns="39959" tIns="39959" rIns="39959" bIns="39959" rtlCol="0" anchor="ctr"/>
              <a:lstStyle/>
              <a:p>
                <a:pPr algn="ctr">
                  <a:lnSpc>
                    <a:spcPts val="2970"/>
                  </a:lnSpc>
                </a:pPr>
                <a:endParaRPr lang="pt-BR" noProof="0" dirty="0"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829898" y="364995"/>
              <a:ext cx="929886" cy="638134"/>
            </a:xfrm>
            <a:custGeom>
              <a:avLst/>
              <a:gdLst/>
              <a:ahLst/>
              <a:cxnLst/>
              <a:rect l="l" t="t" r="r" b="b"/>
              <a:pathLst>
                <a:path w="929886" h="638134">
                  <a:moveTo>
                    <a:pt x="0" y="0"/>
                  </a:moveTo>
                  <a:lnTo>
                    <a:pt x="929885" y="0"/>
                  </a:lnTo>
                  <a:lnTo>
                    <a:pt x="929885" y="638134"/>
                  </a:lnTo>
                  <a:lnTo>
                    <a:pt x="0" y="638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527837" y="1096026"/>
              <a:ext cx="1684098" cy="299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22"/>
                </a:lnSpc>
                <a:spcBef>
                  <a:spcPct val="0"/>
                </a:spcBef>
              </a:pPr>
              <a:r>
                <a:rPr lang="pt-BR" sz="1275" b="1" spc="6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Banco de dados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350863" y="8070941"/>
            <a:ext cx="2597177" cy="1446756"/>
            <a:chOff x="0" y="0"/>
            <a:chExt cx="3462903" cy="1929008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3462903" cy="1929008"/>
              <a:chOff x="0" y="0"/>
              <a:chExt cx="815306" cy="454166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5306" cy="454166"/>
              </a:xfrm>
              <a:custGeom>
                <a:avLst/>
                <a:gdLst/>
                <a:ahLst/>
                <a:cxnLst/>
                <a:rect l="l" t="t" r="r" b="b"/>
                <a:pathLst>
                  <a:path w="815306" h="454166">
                    <a:moveTo>
                      <a:pt x="70026" y="0"/>
                    </a:moveTo>
                    <a:lnTo>
                      <a:pt x="745280" y="0"/>
                    </a:lnTo>
                    <a:cubicBezTo>
                      <a:pt x="763852" y="0"/>
                      <a:pt x="781664" y="7378"/>
                      <a:pt x="794796" y="20510"/>
                    </a:cubicBezTo>
                    <a:cubicBezTo>
                      <a:pt x="807929" y="33643"/>
                      <a:pt x="815306" y="51454"/>
                      <a:pt x="815306" y="70026"/>
                    </a:cubicBezTo>
                    <a:lnTo>
                      <a:pt x="815306" y="384140"/>
                    </a:lnTo>
                    <a:cubicBezTo>
                      <a:pt x="815306" y="422814"/>
                      <a:pt x="783955" y="454166"/>
                      <a:pt x="745280" y="454166"/>
                    </a:cubicBezTo>
                    <a:lnTo>
                      <a:pt x="70026" y="454166"/>
                    </a:lnTo>
                    <a:cubicBezTo>
                      <a:pt x="51454" y="454166"/>
                      <a:pt x="33643" y="446788"/>
                      <a:pt x="20510" y="433656"/>
                    </a:cubicBezTo>
                    <a:cubicBezTo>
                      <a:pt x="7378" y="420523"/>
                      <a:pt x="0" y="402712"/>
                      <a:pt x="0" y="384140"/>
                    </a:cubicBezTo>
                    <a:lnTo>
                      <a:pt x="0" y="70026"/>
                    </a:lnTo>
                    <a:cubicBezTo>
                      <a:pt x="0" y="51454"/>
                      <a:pt x="7378" y="33643"/>
                      <a:pt x="20510" y="20510"/>
                    </a:cubicBezTo>
                    <a:cubicBezTo>
                      <a:pt x="33643" y="7378"/>
                      <a:pt x="51454" y="0"/>
                      <a:pt x="70026" y="0"/>
                    </a:cubicBezTo>
                    <a:close/>
                  </a:path>
                </a:pathLst>
              </a:custGeom>
              <a:solidFill>
                <a:srgbClr val="FFFEFD"/>
              </a:solidFill>
              <a:ln w="38100" cap="rnd">
                <a:solidFill>
                  <a:srgbClr val="D9D9D9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76200"/>
                <a:ext cx="815306" cy="5303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69"/>
                  </a:lnSpc>
                </a:pPr>
                <a:endParaRPr lang="pt-BR" noProof="0" dirty="0"/>
              </a:p>
            </p:txBody>
          </p:sp>
        </p:grpSp>
        <p:sp>
          <p:nvSpPr>
            <p:cNvPr id="57" name="Freeform 57"/>
            <p:cNvSpPr/>
            <p:nvPr/>
          </p:nvSpPr>
          <p:spPr>
            <a:xfrm>
              <a:off x="811380" y="311915"/>
              <a:ext cx="753941" cy="539068"/>
            </a:xfrm>
            <a:custGeom>
              <a:avLst/>
              <a:gdLst/>
              <a:ahLst/>
              <a:cxnLst/>
              <a:rect l="l" t="t" r="r" b="b"/>
              <a:pathLst>
                <a:path w="753941" h="539068">
                  <a:moveTo>
                    <a:pt x="0" y="0"/>
                  </a:moveTo>
                  <a:lnTo>
                    <a:pt x="753940" y="0"/>
                  </a:lnTo>
                  <a:lnTo>
                    <a:pt x="753940" y="539068"/>
                  </a:lnTo>
                  <a:lnTo>
                    <a:pt x="0" y="53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1622877" y="253890"/>
              <a:ext cx="616436" cy="522429"/>
            </a:xfrm>
            <a:custGeom>
              <a:avLst/>
              <a:gdLst/>
              <a:ahLst/>
              <a:cxnLst/>
              <a:rect l="l" t="t" r="r" b="b"/>
              <a:pathLst>
                <a:path w="616436" h="522429">
                  <a:moveTo>
                    <a:pt x="0" y="0"/>
                  </a:moveTo>
                  <a:lnTo>
                    <a:pt x="616436" y="0"/>
                  </a:lnTo>
                  <a:lnTo>
                    <a:pt x="616436" y="522429"/>
                  </a:lnTo>
                  <a:lnTo>
                    <a:pt x="0" y="522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985618" y="942480"/>
              <a:ext cx="1274519" cy="305885"/>
            </a:xfrm>
            <a:custGeom>
              <a:avLst/>
              <a:gdLst/>
              <a:ahLst/>
              <a:cxnLst/>
              <a:rect l="l" t="t" r="r" b="b"/>
              <a:pathLst>
                <a:path w="1274519" h="305885">
                  <a:moveTo>
                    <a:pt x="0" y="0"/>
                  </a:moveTo>
                  <a:lnTo>
                    <a:pt x="1274519" y="0"/>
                  </a:lnTo>
                  <a:lnTo>
                    <a:pt x="1274519" y="305884"/>
                  </a:lnTo>
                  <a:lnTo>
                    <a:pt x="0" y="305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532226" y="1392532"/>
              <a:ext cx="2331440" cy="282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09"/>
                </a:lnSpc>
                <a:spcBef>
                  <a:spcPct val="0"/>
                </a:spcBef>
              </a:pPr>
              <a:r>
                <a:rPr lang="pt-BR" sz="1192" b="1" spc="5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Organização e Suporte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941778" y="3693959"/>
            <a:ext cx="2059537" cy="1263228"/>
            <a:chOff x="0" y="0"/>
            <a:chExt cx="2746050" cy="1684304"/>
          </a:xfrm>
        </p:grpSpPr>
        <p:grpSp>
          <p:nvGrpSpPr>
            <p:cNvPr id="62" name="Group 62"/>
            <p:cNvGrpSpPr/>
            <p:nvPr/>
          </p:nvGrpSpPr>
          <p:grpSpPr>
            <a:xfrm>
              <a:off x="0" y="0"/>
              <a:ext cx="2746050" cy="1684304"/>
              <a:chOff x="0" y="0"/>
              <a:chExt cx="954377" cy="585372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954377" cy="585372"/>
              </a:xfrm>
              <a:custGeom>
                <a:avLst/>
                <a:gdLst/>
                <a:ahLst/>
                <a:cxnLst/>
                <a:rect l="l" t="t" r="r" b="b"/>
                <a:pathLst>
                  <a:path w="954377" h="585372">
                    <a:moveTo>
                      <a:pt x="65267" y="0"/>
                    </a:moveTo>
                    <a:lnTo>
                      <a:pt x="889110" y="0"/>
                    </a:lnTo>
                    <a:cubicBezTo>
                      <a:pt x="925156" y="0"/>
                      <a:pt x="954377" y="29221"/>
                      <a:pt x="954377" y="65267"/>
                    </a:cubicBezTo>
                    <a:lnTo>
                      <a:pt x="954377" y="520105"/>
                    </a:lnTo>
                    <a:cubicBezTo>
                      <a:pt x="954377" y="537415"/>
                      <a:pt x="947500" y="554016"/>
                      <a:pt x="935261" y="566256"/>
                    </a:cubicBezTo>
                    <a:cubicBezTo>
                      <a:pt x="923021" y="578496"/>
                      <a:pt x="906420" y="585372"/>
                      <a:pt x="889110" y="585372"/>
                    </a:cubicBezTo>
                    <a:lnTo>
                      <a:pt x="65267" y="585372"/>
                    </a:lnTo>
                    <a:cubicBezTo>
                      <a:pt x="29221" y="585372"/>
                      <a:pt x="0" y="556151"/>
                      <a:pt x="0" y="520105"/>
                    </a:cubicBezTo>
                    <a:lnTo>
                      <a:pt x="0" y="65267"/>
                    </a:lnTo>
                    <a:cubicBezTo>
                      <a:pt x="0" y="29221"/>
                      <a:pt x="29221" y="0"/>
                      <a:pt x="65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97B2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-76200"/>
                <a:ext cx="954377" cy="661572"/>
              </a:xfrm>
              <a:prstGeom prst="rect">
                <a:avLst/>
              </a:prstGeom>
            </p:spPr>
            <p:txBody>
              <a:bodyPr lIns="46562" tIns="46562" rIns="46562" bIns="46562" rtlCol="0" anchor="ctr"/>
              <a:lstStyle/>
              <a:p>
                <a:pPr algn="ctr">
                  <a:lnSpc>
                    <a:spcPts val="2970"/>
                  </a:lnSpc>
                </a:pPr>
                <a:endParaRPr lang="pt-BR" noProof="0" dirty="0"/>
              </a:p>
            </p:txBody>
          </p:sp>
        </p:grpSp>
        <p:sp>
          <p:nvSpPr>
            <p:cNvPr id="65" name="Freeform 65"/>
            <p:cNvSpPr/>
            <p:nvPr/>
          </p:nvSpPr>
          <p:spPr>
            <a:xfrm>
              <a:off x="967277" y="283342"/>
              <a:ext cx="666447" cy="596470"/>
            </a:xfrm>
            <a:custGeom>
              <a:avLst/>
              <a:gdLst/>
              <a:ahLst/>
              <a:cxnLst/>
              <a:rect l="l" t="t" r="r" b="b"/>
              <a:pathLst>
                <a:path w="666447" h="596470">
                  <a:moveTo>
                    <a:pt x="0" y="0"/>
                  </a:moveTo>
                  <a:lnTo>
                    <a:pt x="666446" y="0"/>
                  </a:lnTo>
                  <a:lnTo>
                    <a:pt x="666446" y="596470"/>
                  </a:lnTo>
                  <a:lnTo>
                    <a:pt x="0" y="59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92603" y="928339"/>
              <a:ext cx="2560844" cy="498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81"/>
                </a:lnSpc>
                <a:spcBef>
                  <a:spcPct val="0"/>
                </a:spcBef>
              </a:pPr>
              <a:r>
                <a:rPr lang="pt-BR" sz="1097" b="1" spc="5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Web </a:t>
              </a:r>
              <a:r>
                <a:rPr lang="pt-BR" sz="1097" b="1" spc="5" noProof="0" dirty="0" err="1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Scraping</a:t>
              </a:r>
              <a:r>
                <a:rPr lang="pt-BR" sz="1097" b="1" spc="5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e Algoritmo de Recomendação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V="1">
            <a:off x="5056418" y="4439553"/>
            <a:ext cx="1722528" cy="486042"/>
          </a:xfrm>
          <a:prstGeom prst="line">
            <a:avLst/>
          </a:prstGeom>
          <a:ln w="38100" cap="flat">
            <a:solidFill>
              <a:srgbClr val="959595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68" name="AutoShape 68"/>
          <p:cNvSpPr/>
          <p:nvPr/>
        </p:nvSpPr>
        <p:spPr>
          <a:xfrm flipH="1">
            <a:off x="14473575" y="4957187"/>
            <a:ext cx="497971" cy="1048009"/>
          </a:xfrm>
          <a:prstGeom prst="line">
            <a:avLst/>
          </a:prstGeom>
          <a:ln w="38100" cap="flat">
            <a:solidFill>
              <a:srgbClr val="959595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69" name="AutoShape 69"/>
          <p:cNvSpPr/>
          <p:nvPr/>
        </p:nvSpPr>
        <p:spPr>
          <a:xfrm flipV="1">
            <a:off x="9144000" y="4346397"/>
            <a:ext cx="1615988" cy="93157"/>
          </a:xfrm>
          <a:prstGeom prst="line">
            <a:avLst/>
          </a:prstGeom>
          <a:ln w="38100" cap="flat">
            <a:solidFill>
              <a:srgbClr val="959595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70" name="AutoShape 70"/>
          <p:cNvSpPr/>
          <p:nvPr/>
        </p:nvSpPr>
        <p:spPr>
          <a:xfrm flipH="1" flipV="1">
            <a:off x="12887427" y="4346397"/>
            <a:ext cx="950506" cy="104604"/>
          </a:xfrm>
          <a:prstGeom prst="line">
            <a:avLst/>
          </a:prstGeom>
          <a:ln w="38100" cap="flat">
            <a:solidFill>
              <a:srgbClr val="959595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71" name="AutoShape 71"/>
          <p:cNvSpPr/>
          <p:nvPr/>
        </p:nvSpPr>
        <p:spPr>
          <a:xfrm>
            <a:off x="11823707" y="4998835"/>
            <a:ext cx="595039" cy="1006361"/>
          </a:xfrm>
          <a:prstGeom prst="line">
            <a:avLst/>
          </a:prstGeom>
          <a:ln w="38100" cap="flat">
            <a:solidFill>
              <a:srgbClr val="959595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72" name="AutoShape 72"/>
          <p:cNvSpPr/>
          <p:nvPr/>
        </p:nvSpPr>
        <p:spPr>
          <a:xfrm flipH="1">
            <a:off x="10315575" y="4998835"/>
            <a:ext cx="1508132" cy="3291923"/>
          </a:xfrm>
          <a:prstGeom prst="line">
            <a:avLst/>
          </a:prstGeom>
          <a:ln w="38100" cap="flat">
            <a:solidFill>
              <a:srgbClr val="959595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73" name="TextBox 73"/>
          <p:cNvSpPr txBox="1"/>
          <p:nvPr/>
        </p:nvSpPr>
        <p:spPr>
          <a:xfrm>
            <a:off x="825820" y="1166458"/>
            <a:ext cx="14374963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2"/>
              </a:lnSpc>
              <a:spcBef>
                <a:spcPct val="0"/>
              </a:spcBef>
            </a:pPr>
            <a:r>
              <a:rPr lang="pt-BR" sz="3600" b="1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Tecnologia por Trás da Conexão: Como Funciona o </a:t>
            </a:r>
            <a:r>
              <a:rPr lang="pt-BR" sz="3600" b="1" noProof="0" dirty="0" err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RecruitRadar</a:t>
            </a:r>
            <a:endParaRPr lang="pt-BR" sz="3600" b="1" noProof="0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1091515" y="2064086"/>
            <a:ext cx="2484983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pt-BR" sz="3200" b="1" noProof="0" dirty="0">
                <a:solidFill>
                  <a:srgbClr val="5271FF"/>
                </a:solidFill>
                <a:latin typeface="Arial Bold"/>
                <a:ea typeface="Arial Bold"/>
                <a:cs typeface="Arial Bold"/>
                <a:sym typeface="Arial Bold"/>
              </a:rPr>
              <a:t>Ecossistema</a:t>
            </a:r>
          </a:p>
        </p:txBody>
      </p:sp>
      <p:sp>
        <p:nvSpPr>
          <p:cNvPr id="75" name="AutoShape 75"/>
          <p:cNvSpPr/>
          <p:nvPr/>
        </p:nvSpPr>
        <p:spPr>
          <a:xfrm flipV="1">
            <a:off x="5649452" y="5375026"/>
            <a:ext cx="651469" cy="2695915"/>
          </a:xfrm>
          <a:prstGeom prst="line">
            <a:avLst/>
          </a:prstGeom>
          <a:ln w="38100" cap="flat">
            <a:solidFill>
              <a:srgbClr val="959595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76" name="Freeform 4">
            <a:extLst>
              <a:ext uri="{FF2B5EF4-FFF2-40B4-BE49-F238E27FC236}">
                <a16:creationId xmlns:a16="http://schemas.microsoft.com/office/drawing/2014/main" id="{72999DDB-C23D-A760-F105-E944215EA1E5}"/>
              </a:ext>
            </a:extLst>
          </p:cNvPr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pt-BR" sz="1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72">
            <a:extLst>
              <a:ext uri="{FF2B5EF4-FFF2-40B4-BE49-F238E27FC236}">
                <a16:creationId xmlns:a16="http://schemas.microsoft.com/office/drawing/2014/main" id="{0CCA83E9-0E22-19A5-5114-D35ABBEE3D34}"/>
              </a:ext>
            </a:extLst>
          </p:cNvPr>
          <p:cNvSpPr/>
          <p:nvPr/>
        </p:nvSpPr>
        <p:spPr>
          <a:xfrm>
            <a:off x="7925848" y="5324982"/>
            <a:ext cx="2389727" cy="2931504"/>
          </a:xfrm>
          <a:prstGeom prst="line">
            <a:avLst/>
          </a:prstGeom>
          <a:ln w="38100" cap="flat">
            <a:solidFill>
              <a:srgbClr val="959595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4" grpId="1"/>
      <p:bldP spid="75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AutoShape 7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825820" y="1166458"/>
            <a:ext cx="14374963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2"/>
              </a:lnSpc>
              <a:spcBef>
                <a:spcPct val="0"/>
              </a:spcBef>
            </a:pPr>
            <a:r>
              <a:rPr lang="pt-BR" sz="3600" b="1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Captura de Vagas com Web </a:t>
            </a:r>
            <a:r>
              <a:rPr lang="pt-BR" sz="3600" b="1" noProof="0" dirty="0" err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Scraping</a:t>
            </a:r>
            <a:endParaRPr lang="pt-BR" sz="3600" b="1" noProof="0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Freeform 9"/>
          <p:cNvSpPr/>
          <p:nvPr/>
        </p:nvSpPr>
        <p:spPr>
          <a:xfrm rot="1229361">
            <a:off x="5276243" y="4327409"/>
            <a:ext cx="3877202" cy="168897"/>
          </a:xfrm>
          <a:custGeom>
            <a:avLst/>
            <a:gdLst/>
            <a:ahLst/>
            <a:cxnLst/>
            <a:rect l="l" t="t" r="r" b="b"/>
            <a:pathLst>
              <a:path w="3877202" h="168897">
                <a:moveTo>
                  <a:pt x="0" y="0"/>
                </a:moveTo>
                <a:lnTo>
                  <a:pt x="3877203" y="0"/>
                </a:lnTo>
                <a:lnTo>
                  <a:pt x="3877203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603"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10" name="Freeform 10"/>
          <p:cNvSpPr/>
          <p:nvPr/>
        </p:nvSpPr>
        <p:spPr>
          <a:xfrm rot="-1230000">
            <a:off x="9688676" y="4327409"/>
            <a:ext cx="3877202" cy="168897"/>
          </a:xfrm>
          <a:custGeom>
            <a:avLst/>
            <a:gdLst/>
            <a:ahLst/>
            <a:cxnLst/>
            <a:rect l="l" t="t" r="r" b="b"/>
            <a:pathLst>
              <a:path w="3877202" h="168897">
                <a:moveTo>
                  <a:pt x="0" y="0"/>
                </a:moveTo>
                <a:lnTo>
                  <a:pt x="3877202" y="0"/>
                </a:lnTo>
                <a:lnTo>
                  <a:pt x="3877202" y="168897"/>
                </a:lnTo>
                <a:lnTo>
                  <a:pt x="0" y="16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603"/>
            </a:stretch>
          </a:blipFill>
        </p:spPr>
        <p:txBody>
          <a:bodyPr/>
          <a:lstStyle/>
          <a:p>
            <a:endParaRPr lang="pt-BR" noProof="0" dirty="0"/>
          </a:p>
        </p:txBody>
      </p:sp>
      <p:grpSp>
        <p:nvGrpSpPr>
          <p:cNvPr id="14" name="Group 14"/>
          <p:cNvGrpSpPr/>
          <p:nvPr/>
        </p:nvGrpSpPr>
        <p:grpSpPr>
          <a:xfrm>
            <a:off x="3938105" y="2728441"/>
            <a:ext cx="2050402" cy="205040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34911" y="3921593"/>
            <a:ext cx="2050402" cy="205040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988D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31716" y="2728441"/>
            <a:ext cx="2050402" cy="205040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pt-BR" noProof="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81314" y="6784643"/>
            <a:ext cx="3040182" cy="890463"/>
            <a:chOff x="0" y="0"/>
            <a:chExt cx="2254710" cy="660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54710" cy="660400"/>
            </a:xfrm>
            <a:custGeom>
              <a:avLst/>
              <a:gdLst/>
              <a:ahLst/>
              <a:cxnLst/>
              <a:rect l="l" t="t" r="r" b="b"/>
              <a:pathLst>
                <a:path w="2254710" h="660400">
                  <a:moveTo>
                    <a:pt x="213025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0250" y="0"/>
                  </a:lnTo>
                  <a:cubicBezTo>
                    <a:pt x="2198830" y="0"/>
                    <a:pt x="2254710" y="55880"/>
                    <a:pt x="2254710" y="124460"/>
                  </a:cubicBezTo>
                  <a:lnTo>
                    <a:pt x="2254710" y="535940"/>
                  </a:lnTo>
                  <a:cubicBezTo>
                    <a:pt x="2254710" y="604520"/>
                    <a:pt x="2198830" y="660400"/>
                    <a:pt x="2130250" y="66040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78120" y="6784643"/>
            <a:ext cx="3040182" cy="890463"/>
            <a:chOff x="0" y="0"/>
            <a:chExt cx="2254710" cy="660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54710" cy="660400"/>
            </a:xfrm>
            <a:custGeom>
              <a:avLst/>
              <a:gdLst/>
              <a:ahLst/>
              <a:cxnLst/>
              <a:rect l="l" t="t" r="r" b="b"/>
              <a:pathLst>
                <a:path w="2254710" h="660400">
                  <a:moveTo>
                    <a:pt x="213025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0250" y="0"/>
                  </a:lnTo>
                  <a:cubicBezTo>
                    <a:pt x="2198830" y="0"/>
                    <a:pt x="2254710" y="55880"/>
                    <a:pt x="2254710" y="124460"/>
                  </a:cubicBezTo>
                  <a:lnTo>
                    <a:pt x="2254710" y="535940"/>
                  </a:lnTo>
                  <a:cubicBezTo>
                    <a:pt x="2254710" y="604520"/>
                    <a:pt x="2198830" y="660400"/>
                    <a:pt x="2130250" y="660400"/>
                  </a:cubicBezTo>
                  <a:close/>
                </a:path>
              </a:pathLst>
            </a:custGeom>
            <a:solidFill>
              <a:srgbClr val="0F988D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274926" y="6784643"/>
            <a:ext cx="3040182" cy="890463"/>
            <a:chOff x="0" y="0"/>
            <a:chExt cx="2254710" cy="660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54710" cy="660400"/>
            </a:xfrm>
            <a:custGeom>
              <a:avLst/>
              <a:gdLst/>
              <a:ahLst/>
              <a:cxnLst/>
              <a:rect l="l" t="t" r="r" b="b"/>
              <a:pathLst>
                <a:path w="2254710" h="660400">
                  <a:moveTo>
                    <a:pt x="213025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30250" y="0"/>
                  </a:lnTo>
                  <a:cubicBezTo>
                    <a:pt x="2198830" y="0"/>
                    <a:pt x="2254710" y="55880"/>
                    <a:pt x="2254710" y="124460"/>
                  </a:cubicBezTo>
                  <a:lnTo>
                    <a:pt x="2254710" y="535940"/>
                  </a:lnTo>
                  <a:cubicBezTo>
                    <a:pt x="2254710" y="604520"/>
                    <a:pt x="2198830" y="660400"/>
                    <a:pt x="2130250" y="66040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pt-BR" noProof="0" dirty="0"/>
            </a:p>
          </p:txBody>
        </p:sp>
      </p:grpSp>
      <p:sp>
        <p:nvSpPr>
          <p:cNvPr id="29" name="Freeform 29"/>
          <p:cNvSpPr/>
          <p:nvPr/>
        </p:nvSpPr>
        <p:spPr>
          <a:xfrm>
            <a:off x="4296711" y="3220267"/>
            <a:ext cx="1333190" cy="1066552"/>
          </a:xfrm>
          <a:custGeom>
            <a:avLst/>
            <a:gdLst/>
            <a:ahLst/>
            <a:cxnLst/>
            <a:rect l="l" t="t" r="r" b="b"/>
            <a:pathLst>
              <a:path w="1333190" h="1066552">
                <a:moveTo>
                  <a:pt x="0" y="0"/>
                </a:moveTo>
                <a:lnTo>
                  <a:pt x="1333190" y="0"/>
                </a:lnTo>
                <a:lnTo>
                  <a:pt x="1333190" y="1066552"/>
                </a:lnTo>
                <a:lnTo>
                  <a:pt x="0" y="1066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0" name="Freeform 30"/>
          <p:cNvSpPr/>
          <p:nvPr/>
        </p:nvSpPr>
        <p:spPr>
          <a:xfrm>
            <a:off x="8993231" y="4345018"/>
            <a:ext cx="694855" cy="1085712"/>
          </a:xfrm>
          <a:custGeom>
            <a:avLst/>
            <a:gdLst/>
            <a:ahLst/>
            <a:cxnLst/>
            <a:rect l="l" t="t" r="r" b="b"/>
            <a:pathLst>
              <a:path w="694855" h="1085712">
                <a:moveTo>
                  <a:pt x="0" y="0"/>
                </a:moveTo>
                <a:lnTo>
                  <a:pt x="694855" y="0"/>
                </a:lnTo>
                <a:lnTo>
                  <a:pt x="694855" y="1085711"/>
                </a:lnTo>
                <a:lnTo>
                  <a:pt x="0" y="1085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1" name="Freeform 31"/>
          <p:cNvSpPr/>
          <p:nvPr/>
        </p:nvSpPr>
        <p:spPr>
          <a:xfrm>
            <a:off x="13112485" y="3136710"/>
            <a:ext cx="1275147" cy="1275147"/>
          </a:xfrm>
          <a:custGeom>
            <a:avLst/>
            <a:gdLst/>
            <a:ahLst/>
            <a:cxnLst/>
            <a:rect l="l" t="t" r="r" b="b"/>
            <a:pathLst>
              <a:path w="1275147" h="1275147">
                <a:moveTo>
                  <a:pt x="0" y="0"/>
                </a:moveTo>
                <a:lnTo>
                  <a:pt x="1275147" y="0"/>
                </a:lnTo>
                <a:lnTo>
                  <a:pt x="1275147" y="1275147"/>
                </a:lnTo>
                <a:lnTo>
                  <a:pt x="0" y="1275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32" name="TextBox 32"/>
          <p:cNvSpPr txBox="1"/>
          <p:nvPr/>
        </p:nvSpPr>
        <p:spPr>
          <a:xfrm>
            <a:off x="3873462" y="6862209"/>
            <a:ext cx="2255888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pt-BR" sz="1800" b="1" spc="57" noProof="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Automação da Captura de Vagas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89872" y="6862209"/>
            <a:ext cx="2832256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pt-BR" sz="1800" b="1" spc="57" noProof="0" dirty="0">
                <a:solidFill>
                  <a:srgbClr val="F4F4F3"/>
                </a:solidFill>
                <a:latin typeface="Arial Bold"/>
                <a:ea typeface="Arial Bold"/>
                <a:cs typeface="Arial Bold"/>
                <a:sym typeface="Arial Bold"/>
              </a:rPr>
              <a:t>Atualização Constante do Banco de Dados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667073" y="6862209"/>
            <a:ext cx="2255888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pt-BR" sz="1800" b="1" u="none" strike="noStrike" spc="57" noProof="0" dirty="0">
                <a:solidFill>
                  <a:srgbClr val="5E6062"/>
                </a:solidFill>
                <a:latin typeface="Arial Bold"/>
                <a:ea typeface="Arial Bold"/>
                <a:cs typeface="Arial Bold"/>
                <a:sym typeface="Arial Bold"/>
              </a:rPr>
              <a:t>Eliminação de Duplicidades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08734" y="7846556"/>
            <a:ext cx="3385344" cy="111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6"/>
              </a:lnSpc>
            </a:pPr>
            <a:r>
              <a:rPr lang="pt-BR" sz="1899" noProof="0" dirty="0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pt-BR" sz="1899" noProof="0" dirty="0" err="1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rPr>
              <a:t>RecruitRadar</a:t>
            </a:r>
            <a:r>
              <a:rPr lang="pt-BR" sz="1899" noProof="0" dirty="0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rPr>
              <a:t> utiliza Web </a:t>
            </a:r>
            <a:r>
              <a:rPr lang="pt-BR" sz="1899" dirty="0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t-BR" sz="1899" noProof="0" dirty="0" err="1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rPr>
              <a:t>craping</a:t>
            </a:r>
            <a:r>
              <a:rPr lang="pt-BR" sz="1899" noProof="0" dirty="0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rPr>
              <a:t> para coletar vagas de diferentes sites de emprego.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705539" y="7846556"/>
            <a:ext cx="3385344" cy="111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6"/>
              </a:lnSpc>
              <a:spcBef>
                <a:spcPct val="0"/>
              </a:spcBef>
            </a:pPr>
            <a:r>
              <a:rPr lang="pt-BR" sz="1899" u="none" strike="noStrike" noProof="0" dirty="0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rPr>
              <a:t>As vagas são coletadas em intervalos regulares, mantendo a base de dados atualizada.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102345" y="7846556"/>
            <a:ext cx="3385344" cy="14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6"/>
              </a:lnSpc>
              <a:spcBef>
                <a:spcPct val="0"/>
              </a:spcBef>
            </a:pPr>
            <a:r>
              <a:rPr lang="pt-BR" sz="1899" u="none" strike="noStrike" noProof="0" dirty="0">
                <a:solidFill>
                  <a:srgbClr val="464648"/>
                </a:solidFill>
                <a:latin typeface="Arial"/>
                <a:ea typeface="Arial"/>
                <a:cs typeface="Arial"/>
                <a:sym typeface="Arial"/>
              </a:rPr>
              <a:t>O sistema verifica vagas duplicatas para evitar redundâncias no banco de dados.</a:t>
            </a:r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4F39AE4F-A4DE-CC55-BCAC-2D3B25EA617F}"/>
              </a:ext>
            </a:extLst>
          </p:cNvPr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pt-BR" sz="1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AutoShape 7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825820" y="1166458"/>
            <a:ext cx="1437496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2"/>
              </a:lnSpc>
              <a:spcBef>
                <a:spcPct val="0"/>
              </a:spcBef>
            </a:pPr>
            <a:r>
              <a:rPr lang="pt-BR" sz="3600" b="1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Personalização Inteligente: O Algoritmo de Recomendação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89434" y="2637499"/>
            <a:ext cx="4617260" cy="5376646"/>
            <a:chOff x="0" y="0"/>
            <a:chExt cx="6156348" cy="7168862"/>
          </a:xfrm>
        </p:grpSpPr>
        <p:sp>
          <p:nvSpPr>
            <p:cNvPr id="10" name="AutoShape 10"/>
            <p:cNvSpPr/>
            <p:nvPr/>
          </p:nvSpPr>
          <p:spPr>
            <a:xfrm>
              <a:off x="232082" y="0"/>
              <a:ext cx="5924266" cy="7168862"/>
            </a:xfrm>
            <a:prstGeom prst="rect">
              <a:avLst/>
            </a:prstGeom>
            <a:solidFill>
              <a:srgbClr val="191919">
                <a:alpha val="3922"/>
              </a:srgbClr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232082" y="6981371"/>
              <a:ext cx="5924266" cy="187491"/>
            </a:xfrm>
            <a:prstGeom prst="rect">
              <a:avLst/>
            </a:prstGeom>
            <a:solidFill>
              <a:srgbClr val="1836B2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2081" y="90135"/>
              <a:ext cx="5924267" cy="97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95"/>
                </a:lnSpc>
              </a:pPr>
              <a:r>
                <a:rPr lang="pt-BR" sz="2067" b="1" spc="62" noProof="0" dirty="0">
                  <a:solidFill>
                    <a:srgbClr val="1836B2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SISTEMAS DE RECOMENDAÇÕES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10935"/>
              <a:ext cx="6094256" cy="3326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just">
                <a:lnSpc>
                  <a:spcPts val="3340"/>
                </a:lnSpc>
                <a:buFont typeface="Arial"/>
                <a:buChar char="•"/>
              </a:pP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Filtragem baseada em </a:t>
              </a: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conteúdo 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pt-BR" sz="2000" noProof="0" dirty="0" err="1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Content-based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000" noProof="0" dirty="0" err="1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filtering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- CBF);</a:t>
              </a:r>
            </a:p>
            <a:p>
              <a:pPr marL="431801" lvl="1" indent="-215900" algn="just">
                <a:lnSpc>
                  <a:spcPts val="3340"/>
                </a:lnSpc>
                <a:buFont typeface="Arial"/>
                <a:buChar char="•"/>
              </a:pP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Filtragem </a:t>
              </a: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colaborativa 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pt-BR" sz="2000" noProof="0" dirty="0" err="1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Collaborative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000" noProof="0" dirty="0" err="1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filtering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– CF);</a:t>
              </a:r>
            </a:p>
            <a:p>
              <a:pPr marL="431801" lvl="1" indent="-215900" algn="just">
                <a:lnSpc>
                  <a:spcPts val="3340"/>
                </a:lnSpc>
                <a:buFont typeface="Arial"/>
                <a:buChar char="•"/>
              </a:pP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Filtragem </a:t>
              </a: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híbrida 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pt-BR" sz="2000" noProof="0" dirty="0" err="1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Hybrid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000" noProof="0" dirty="0" err="1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filtering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– HF).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98653" y="2632481"/>
            <a:ext cx="4595600" cy="5482819"/>
            <a:chOff x="0" y="-6691"/>
            <a:chExt cx="6127466" cy="7310426"/>
          </a:xfrm>
        </p:grpSpPr>
        <p:sp>
          <p:nvSpPr>
            <p:cNvPr id="15" name="AutoShape 15"/>
            <p:cNvSpPr/>
            <p:nvPr/>
          </p:nvSpPr>
          <p:spPr>
            <a:xfrm>
              <a:off x="203200" y="0"/>
              <a:ext cx="5924266" cy="7168862"/>
            </a:xfrm>
            <a:prstGeom prst="rect">
              <a:avLst/>
            </a:prstGeom>
            <a:solidFill>
              <a:srgbClr val="191919">
                <a:alpha val="3922"/>
              </a:srgbClr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203200" y="6981371"/>
              <a:ext cx="5924266" cy="187491"/>
            </a:xfrm>
            <a:prstGeom prst="rect">
              <a:avLst/>
            </a:prstGeom>
            <a:solidFill>
              <a:srgbClr val="03B198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200" y="-6691"/>
              <a:ext cx="5924266" cy="97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95"/>
                </a:lnSpc>
                <a:spcBef>
                  <a:spcPct val="0"/>
                </a:spcBef>
              </a:pPr>
              <a:r>
                <a:rPr lang="pt-BR" sz="2067" b="1" u="none" strike="noStrike" spc="62" noProof="0" dirty="0">
                  <a:solidFill>
                    <a:srgbClr val="03B19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ALGORITMO DO RECRUITRADAR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82759"/>
              <a:ext cx="6063966" cy="612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just">
                <a:lnSpc>
                  <a:spcPts val="3340"/>
                </a:lnSpc>
                <a:buAutoNum type="arabicPeriod"/>
              </a:pP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Seleção de Variáveis: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Definição de critérios para comparar candidato e vaga.</a:t>
              </a:r>
            </a:p>
            <a:p>
              <a:pPr marL="431801" lvl="1" indent="-215900" algn="just">
                <a:lnSpc>
                  <a:spcPts val="3340"/>
                </a:lnSpc>
                <a:buAutoNum type="arabicPeriod"/>
              </a:pP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Cálculo de Similaridade: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Pontuação para cada variável.</a:t>
              </a:r>
            </a:p>
            <a:p>
              <a:pPr marL="431801" lvl="1" indent="-215900" algn="just">
                <a:lnSpc>
                  <a:spcPts val="3340"/>
                </a:lnSpc>
                <a:buAutoNum type="arabicPeriod"/>
              </a:pP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Aplicação de Pesos: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Determinação da importância de cada variável.</a:t>
              </a:r>
            </a:p>
            <a:p>
              <a:pPr marL="431801" lvl="1" indent="-215900" algn="just">
                <a:lnSpc>
                  <a:spcPts val="3340"/>
                </a:lnSpc>
                <a:buAutoNum type="arabicPeriod"/>
              </a:pP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Score Final: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Cálculo da média ponderada.</a:t>
              </a:r>
            </a:p>
            <a:p>
              <a:pPr algn="just">
                <a:lnSpc>
                  <a:spcPts val="3340"/>
                </a:lnSpc>
              </a:pPr>
              <a:endParaRPr lang="pt-BR" sz="20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65753" y="2637499"/>
            <a:ext cx="4616057" cy="5376646"/>
            <a:chOff x="0" y="0"/>
            <a:chExt cx="6154743" cy="7168862"/>
          </a:xfrm>
        </p:grpSpPr>
        <p:sp>
          <p:nvSpPr>
            <p:cNvPr id="20" name="AutoShape 20"/>
            <p:cNvSpPr/>
            <p:nvPr/>
          </p:nvSpPr>
          <p:spPr>
            <a:xfrm>
              <a:off x="230476" y="0"/>
              <a:ext cx="5924266" cy="7168862"/>
            </a:xfrm>
            <a:prstGeom prst="rect">
              <a:avLst/>
            </a:prstGeom>
            <a:solidFill>
              <a:srgbClr val="191919">
                <a:alpha val="3922"/>
              </a:srgbClr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230476" y="6981371"/>
              <a:ext cx="5924266" cy="187491"/>
            </a:xfrm>
            <a:prstGeom prst="rect">
              <a:avLst/>
            </a:prstGeom>
            <a:solidFill>
              <a:srgbClr val="37C9EF"/>
            </a:solidFill>
          </p:spPr>
          <p:txBody>
            <a:bodyPr/>
            <a:lstStyle/>
            <a:p>
              <a:endParaRPr lang="pt-BR" noProof="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84808" y="-6691"/>
              <a:ext cx="4415603" cy="97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95"/>
                </a:lnSpc>
                <a:spcBef>
                  <a:spcPct val="0"/>
                </a:spcBef>
              </a:pPr>
              <a:r>
                <a:rPr lang="pt-BR" sz="2067" b="1" u="none" strike="noStrike" spc="62" noProof="0" dirty="0">
                  <a:solidFill>
                    <a:srgbClr val="37C9E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CÁLCULO DE SIMILARIDADES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71266"/>
              <a:ext cx="6063966" cy="4444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just">
                <a:lnSpc>
                  <a:spcPts val="3340"/>
                </a:lnSpc>
                <a:buFont typeface="Arial"/>
                <a:buChar char="•"/>
              </a:pP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Word </a:t>
              </a:r>
              <a:r>
                <a:rPr lang="pt-BR" sz="2000" b="1" noProof="0" dirty="0" err="1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Embedding</a:t>
              </a: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: 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Representa palavras como vetores e usa o cosseno de similaridade.</a:t>
              </a:r>
            </a:p>
            <a:p>
              <a:pPr algn="just">
                <a:lnSpc>
                  <a:spcPts val="3340"/>
                </a:lnSpc>
              </a:pPr>
              <a:endParaRPr lang="pt-BR" sz="20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31801" lvl="1" indent="-215900" algn="just">
                <a:lnSpc>
                  <a:spcPts val="3340"/>
                </a:lnSpc>
                <a:buFont typeface="Arial"/>
                <a:buChar char="•"/>
              </a:pPr>
              <a:r>
                <a:rPr lang="pt-BR" sz="2000" b="1" noProof="0" dirty="0">
                  <a:solidFill>
                    <a:srgbClr val="54545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Regras de Negócios: </a:t>
              </a:r>
              <a:r>
                <a:rPr lang="pt-BR" sz="2000" noProof="0" dirty="0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Funções para aplicar critérios específicos em outras variáveis.</a:t>
              </a:r>
            </a:p>
            <a:p>
              <a:pPr algn="just">
                <a:lnSpc>
                  <a:spcPts val="3340"/>
                </a:lnSpc>
              </a:pPr>
              <a:endParaRPr lang="pt-BR" sz="2000" noProof="0" dirty="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>
            <a:off x="6479226" y="2360098"/>
            <a:ext cx="0" cy="6009337"/>
          </a:xfrm>
          <a:prstGeom prst="line">
            <a:avLst/>
          </a:prstGeom>
          <a:ln w="38100" cap="flat">
            <a:solidFill>
              <a:srgbClr val="D1D1D1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25" name="AutoShape 25"/>
          <p:cNvSpPr/>
          <p:nvPr/>
        </p:nvSpPr>
        <p:spPr>
          <a:xfrm>
            <a:off x="11666079" y="2360098"/>
            <a:ext cx="0" cy="6009337"/>
          </a:xfrm>
          <a:prstGeom prst="line">
            <a:avLst/>
          </a:prstGeom>
          <a:ln w="38100" cap="flat">
            <a:solidFill>
              <a:srgbClr val="D1D1D1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 noProof="0" dirty="0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ACC9A9B5-FF59-206D-3BA8-42AA4F1F0782}"/>
              </a:ext>
            </a:extLst>
          </p:cNvPr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pt-BR" sz="1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200783" y="516156"/>
            <a:ext cx="2654173" cy="800036"/>
          </a:xfrm>
          <a:custGeom>
            <a:avLst/>
            <a:gdLst/>
            <a:ahLst/>
            <a:cxnLst/>
            <a:rect l="l" t="t" r="r" b="b"/>
            <a:pathLst>
              <a:path w="2654173" h="800036">
                <a:moveTo>
                  <a:pt x="0" y="0"/>
                </a:moveTo>
                <a:lnTo>
                  <a:pt x="2654172" y="0"/>
                </a:lnTo>
                <a:lnTo>
                  <a:pt x="2654172" y="800035"/>
                </a:lnTo>
                <a:lnTo>
                  <a:pt x="0" y="80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sp>
        <p:nvSpPr>
          <p:cNvPr id="7" name="AutoShape 7"/>
          <p:cNvSpPr/>
          <p:nvPr/>
        </p:nvSpPr>
        <p:spPr>
          <a:xfrm>
            <a:off x="0" y="-446411"/>
            <a:ext cx="18288000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pt-BR" noProof="0" dirty="0"/>
          </a:p>
        </p:txBody>
      </p:sp>
      <p:sp>
        <p:nvSpPr>
          <p:cNvPr id="60" name="TextBox 60"/>
          <p:cNvSpPr txBox="1"/>
          <p:nvPr/>
        </p:nvSpPr>
        <p:spPr>
          <a:xfrm>
            <a:off x="825820" y="1166458"/>
            <a:ext cx="1437496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2"/>
              </a:lnSpc>
              <a:spcBef>
                <a:spcPct val="0"/>
              </a:spcBef>
            </a:pPr>
            <a:r>
              <a:rPr lang="pt-BR" sz="3600" b="1" noProof="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Personalização Inteligente: O Algoritmo de Recomendação</a:t>
            </a:r>
          </a:p>
        </p:txBody>
      </p:sp>
      <p:sp>
        <p:nvSpPr>
          <p:cNvPr id="61" name="Freeform 4">
            <a:extLst>
              <a:ext uri="{FF2B5EF4-FFF2-40B4-BE49-F238E27FC236}">
                <a16:creationId xmlns:a16="http://schemas.microsoft.com/office/drawing/2014/main" id="{DD25FCBA-8D16-3B71-6E87-BD2AABE69D35}"/>
              </a:ext>
            </a:extLst>
          </p:cNvPr>
          <p:cNvSpPr/>
          <p:nvPr/>
        </p:nvSpPr>
        <p:spPr>
          <a:xfrm>
            <a:off x="457200" y="97155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35ACF"/>
          </a:solidFill>
        </p:spPr>
        <p:txBody>
          <a:bodyPr/>
          <a:lstStyle/>
          <a:p>
            <a:pPr algn="ctr"/>
            <a:r>
              <a:rPr lang="pt-BR" sz="1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pt-BR" sz="1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BA493B82-BA2E-5E82-6688-03FB1EEE96C7}"/>
              </a:ext>
            </a:extLst>
          </p:cNvPr>
          <p:cNvGrpSpPr/>
          <p:nvPr/>
        </p:nvGrpSpPr>
        <p:grpSpPr>
          <a:xfrm>
            <a:off x="1028700" y="2501709"/>
            <a:ext cx="15975678" cy="5496243"/>
            <a:chOff x="1028700" y="2501709"/>
            <a:chExt cx="15975678" cy="5496243"/>
          </a:xfrm>
        </p:grpSpPr>
        <p:grpSp>
          <p:nvGrpSpPr>
            <p:cNvPr id="8" name="Group 8"/>
            <p:cNvGrpSpPr/>
            <p:nvPr/>
          </p:nvGrpSpPr>
          <p:grpSpPr>
            <a:xfrm>
              <a:off x="1028700" y="2501709"/>
              <a:ext cx="15975678" cy="5496243"/>
              <a:chOff x="0" y="-114300"/>
              <a:chExt cx="21300904" cy="73283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9471206" y="640908"/>
                <a:ext cx="1384389" cy="1232504"/>
              </a:xfrm>
              <a:custGeom>
                <a:avLst/>
                <a:gdLst/>
                <a:ahLst/>
                <a:cxnLst/>
                <a:rect l="l" t="t" r="r" b="b"/>
                <a:pathLst>
                  <a:path w="1384389" h="1232504">
                    <a:moveTo>
                      <a:pt x="0" y="0"/>
                    </a:moveTo>
                    <a:lnTo>
                      <a:pt x="1384389" y="0"/>
                    </a:lnTo>
                    <a:lnTo>
                      <a:pt x="1384389" y="1232503"/>
                    </a:lnTo>
                    <a:lnTo>
                      <a:pt x="0" y="12325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264" b="-264"/>
                </a:stretch>
              </a:blipFill>
            </p:spPr>
            <p:txBody>
              <a:bodyPr/>
              <a:lstStyle/>
              <a:p>
                <a:endParaRPr lang="pt-BR" noProof="0" dirty="0"/>
              </a:p>
            </p:txBody>
          </p:sp>
          <p:grpSp>
            <p:nvGrpSpPr>
              <p:cNvPr id="10" name="Group 10"/>
              <p:cNvGrpSpPr/>
              <p:nvPr/>
            </p:nvGrpSpPr>
            <p:grpSpPr>
              <a:xfrm>
                <a:off x="4724855" y="2477020"/>
                <a:ext cx="2524229" cy="1364148"/>
                <a:chOff x="0" y="0"/>
                <a:chExt cx="512082" cy="27674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512081" cy="276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81" h="276740">
                      <a:moveTo>
                        <a:pt x="0" y="0"/>
                      </a:moveTo>
                      <a:lnTo>
                        <a:pt x="512081" y="0"/>
                      </a:lnTo>
                      <a:lnTo>
                        <a:pt x="512081" y="276740"/>
                      </a:lnTo>
                      <a:lnTo>
                        <a:pt x="0" y="276740"/>
                      </a:lnTo>
                      <a:close/>
                    </a:path>
                  </a:pathLst>
                </a:custGeom>
                <a:solidFill>
                  <a:srgbClr val="F4F3F4"/>
                </a:solidFill>
                <a:ln w="38100" cap="sq">
                  <a:solidFill>
                    <a:srgbClr val="F4F3F4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0" y="-66675"/>
                  <a:ext cx="512082" cy="34341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989"/>
                    </a:lnSpc>
                  </a:pPr>
                  <a:r>
                    <a:rPr lang="pt-BR" sz="1300" noProof="0" dirty="0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Tratamento dos dados de entrada</a:t>
                  </a:r>
                </a:p>
              </p:txBody>
            </p:sp>
          </p:grpSp>
          <p:grpSp>
            <p:nvGrpSpPr>
              <p:cNvPr id="13" name="Group 13"/>
              <p:cNvGrpSpPr/>
              <p:nvPr/>
            </p:nvGrpSpPr>
            <p:grpSpPr>
              <a:xfrm>
                <a:off x="16786759" y="2378092"/>
                <a:ext cx="1555006" cy="1546817"/>
                <a:chOff x="0" y="0"/>
                <a:chExt cx="817103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710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103" h="812800">
                      <a:moveTo>
                        <a:pt x="408552" y="0"/>
                      </a:moveTo>
                      <a:lnTo>
                        <a:pt x="817103" y="406400"/>
                      </a:lnTo>
                      <a:lnTo>
                        <a:pt x="408552" y="812800"/>
                      </a:lnTo>
                      <a:lnTo>
                        <a:pt x="0" y="406400"/>
                      </a:lnTo>
                      <a:lnTo>
                        <a:pt x="408552" y="0"/>
                      </a:lnTo>
                      <a:close/>
                    </a:path>
                  </a:pathLst>
                </a:custGeom>
                <a:solidFill>
                  <a:srgbClr val="FAD32B"/>
                </a:solidFill>
                <a:ln w="38100" cap="sq">
                  <a:solidFill>
                    <a:srgbClr val="FAD32B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140440" y="73025"/>
                  <a:ext cx="536224" cy="6000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989"/>
                    </a:lnSpc>
                  </a:pPr>
                  <a:r>
                    <a:rPr lang="pt-BR" sz="1300" noProof="0" dirty="0">
                      <a:solidFill>
                        <a:srgbClr val="464648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Score &gt;=0.5?</a:t>
                  </a:r>
                </a:p>
              </p:txBody>
            </p:sp>
          </p:grpSp>
          <p:sp>
            <p:nvSpPr>
              <p:cNvPr id="16" name="AutoShape 16"/>
              <p:cNvSpPr/>
              <p:nvPr/>
            </p:nvSpPr>
            <p:spPr>
              <a:xfrm flipV="1">
                <a:off x="1612954" y="3165858"/>
                <a:ext cx="622818" cy="11914"/>
              </a:xfrm>
              <a:prstGeom prst="line">
                <a:avLst/>
              </a:prstGeom>
              <a:ln w="38100" cap="flat">
                <a:solidFill>
                  <a:srgbClr val="5E6062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grpSp>
            <p:nvGrpSpPr>
              <p:cNvPr id="17" name="Group 17"/>
              <p:cNvGrpSpPr/>
              <p:nvPr/>
            </p:nvGrpSpPr>
            <p:grpSpPr>
              <a:xfrm>
                <a:off x="0" y="2784150"/>
                <a:ext cx="1612954" cy="787242"/>
                <a:chOff x="0" y="0"/>
                <a:chExt cx="817103" cy="398807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817103" cy="398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103" h="398807">
                      <a:moveTo>
                        <a:pt x="613903" y="0"/>
                      </a:moveTo>
                      <a:cubicBezTo>
                        <a:pt x="726127" y="0"/>
                        <a:pt x="817103" y="89276"/>
                        <a:pt x="817103" y="199404"/>
                      </a:cubicBezTo>
                      <a:cubicBezTo>
                        <a:pt x="817103" y="309531"/>
                        <a:pt x="726127" y="398807"/>
                        <a:pt x="613903" y="398807"/>
                      </a:cubicBezTo>
                      <a:lnTo>
                        <a:pt x="203200" y="398807"/>
                      </a:lnTo>
                      <a:cubicBezTo>
                        <a:pt x="90976" y="398807"/>
                        <a:pt x="0" y="309531"/>
                        <a:pt x="0" y="199404"/>
                      </a:cubicBezTo>
                      <a:cubicBezTo>
                        <a:pt x="0" y="89276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03B198"/>
                </a:solidFill>
                <a:ln w="38100" cap="sq">
                  <a:solidFill>
                    <a:srgbClr val="03B198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19" name="TextBox 19"/>
                <p:cNvSpPr txBox="1"/>
                <p:nvPr/>
              </p:nvSpPr>
              <p:spPr>
                <a:xfrm>
                  <a:off x="0" y="-66675"/>
                  <a:ext cx="817103" cy="46548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989"/>
                    </a:lnSpc>
                  </a:pPr>
                  <a:r>
                    <a:rPr lang="pt-BR" sz="1300" noProof="0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INÍCIO</a:t>
                  </a:r>
                </a:p>
              </p:txBody>
            </p:sp>
          </p:grpSp>
          <p:grpSp>
            <p:nvGrpSpPr>
              <p:cNvPr id="20" name="Group 20"/>
              <p:cNvGrpSpPr/>
              <p:nvPr/>
            </p:nvGrpSpPr>
            <p:grpSpPr>
              <a:xfrm>
                <a:off x="1989672" y="2427556"/>
                <a:ext cx="2424397" cy="1476603"/>
                <a:chOff x="0" y="0"/>
                <a:chExt cx="1000887" cy="6096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1000887" cy="6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87" h="609600">
                      <a:moveTo>
                        <a:pt x="203200" y="0"/>
                      </a:moveTo>
                      <a:lnTo>
                        <a:pt x="1000887" y="0"/>
                      </a:lnTo>
                      <a:lnTo>
                        <a:pt x="797687" y="609600"/>
                      </a:lnTo>
                      <a:lnTo>
                        <a:pt x="0" y="609600"/>
                      </a:lnTo>
                      <a:lnTo>
                        <a:pt x="203200" y="0"/>
                      </a:lnTo>
                      <a:close/>
                    </a:path>
                  </a:pathLst>
                </a:custGeom>
                <a:solidFill>
                  <a:srgbClr val="5271FF"/>
                </a:solidFill>
                <a:ln w="38100" cap="sq">
                  <a:solidFill>
                    <a:srgbClr val="5271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101600" y="-66675"/>
                  <a:ext cx="797687" cy="6762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989"/>
                    </a:lnSpc>
                  </a:pPr>
                  <a:r>
                    <a:rPr lang="pt-BR" sz="1300" noProof="0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Dados do candidato e vagas</a:t>
                  </a:r>
                </a:p>
              </p:txBody>
            </p:sp>
          </p:grpSp>
          <p:grpSp>
            <p:nvGrpSpPr>
              <p:cNvPr id="23" name="Group 23"/>
              <p:cNvGrpSpPr/>
              <p:nvPr/>
            </p:nvGrpSpPr>
            <p:grpSpPr>
              <a:xfrm>
                <a:off x="7673061" y="2490231"/>
                <a:ext cx="2524229" cy="1332286"/>
                <a:chOff x="0" y="0"/>
                <a:chExt cx="512082" cy="270276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512081" cy="27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81" h="270276">
                      <a:moveTo>
                        <a:pt x="0" y="0"/>
                      </a:moveTo>
                      <a:lnTo>
                        <a:pt x="512081" y="0"/>
                      </a:lnTo>
                      <a:lnTo>
                        <a:pt x="512081" y="270276"/>
                      </a:lnTo>
                      <a:lnTo>
                        <a:pt x="0" y="270276"/>
                      </a:lnTo>
                      <a:close/>
                    </a:path>
                  </a:pathLst>
                </a:custGeom>
                <a:solidFill>
                  <a:srgbClr val="F4F3F4"/>
                </a:solidFill>
                <a:ln w="38100" cap="sq">
                  <a:solidFill>
                    <a:srgbClr val="F4F3F4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0" y="-66675"/>
                  <a:ext cx="512082" cy="336951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1989"/>
                    </a:lnSpc>
                    <a:spcBef>
                      <a:spcPct val="0"/>
                    </a:spcBef>
                  </a:pPr>
                  <a:r>
                    <a:rPr lang="pt-BR" sz="1300" noProof="0" dirty="0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Aplica </a:t>
                  </a:r>
                  <a:r>
                    <a:rPr lang="pt-BR" sz="1300" noProof="0" dirty="0" err="1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Embedding</a:t>
                  </a:r>
                  <a:r>
                    <a:rPr lang="pt-BR" sz="1300" noProof="0" dirty="0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nas variáveis relevantes</a:t>
                  </a:r>
                </a:p>
              </p:txBody>
            </p:sp>
          </p:grpSp>
          <p:grpSp>
            <p:nvGrpSpPr>
              <p:cNvPr id="26" name="Group 26"/>
              <p:cNvGrpSpPr/>
              <p:nvPr/>
            </p:nvGrpSpPr>
            <p:grpSpPr>
              <a:xfrm>
                <a:off x="10621267" y="2477020"/>
                <a:ext cx="2602882" cy="1364148"/>
                <a:chOff x="0" y="0"/>
                <a:chExt cx="528038" cy="276740"/>
              </a:xfrm>
            </p:grpSpPr>
            <p:sp>
              <p:nvSpPr>
                <p:cNvPr id="27" name="Freeform 27"/>
                <p:cNvSpPr/>
                <p:nvPr/>
              </p:nvSpPr>
              <p:spPr>
                <a:xfrm>
                  <a:off x="0" y="0"/>
                  <a:ext cx="528038" cy="276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038" h="276740">
                      <a:moveTo>
                        <a:pt x="0" y="0"/>
                      </a:moveTo>
                      <a:lnTo>
                        <a:pt x="528038" y="0"/>
                      </a:lnTo>
                      <a:lnTo>
                        <a:pt x="528038" y="276740"/>
                      </a:lnTo>
                      <a:lnTo>
                        <a:pt x="0" y="276740"/>
                      </a:lnTo>
                      <a:close/>
                    </a:path>
                  </a:pathLst>
                </a:custGeom>
                <a:solidFill>
                  <a:srgbClr val="F4F3F4"/>
                </a:solidFill>
                <a:ln w="38100" cap="sq">
                  <a:solidFill>
                    <a:srgbClr val="F4F3F4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28" name="TextBox 28"/>
                <p:cNvSpPr txBox="1"/>
                <p:nvPr/>
              </p:nvSpPr>
              <p:spPr>
                <a:xfrm>
                  <a:off x="0" y="-66675"/>
                  <a:ext cx="528038" cy="34341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1989"/>
                    </a:lnSpc>
                    <a:spcBef>
                      <a:spcPct val="0"/>
                    </a:spcBef>
                  </a:pPr>
                  <a:r>
                    <a:rPr lang="pt-BR" sz="1300" noProof="0" dirty="0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Cálculo de similaridades (</a:t>
                  </a:r>
                  <a:r>
                    <a:rPr lang="pt-BR" sz="1300" noProof="0" dirty="0" err="1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cossine</a:t>
                  </a:r>
                  <a:r>
                    <a:rPr lang="pt-BR" sz="1300" noProof="0" dirty="0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pt-BR" sz="1300" noProof="0" dirty="0" err="1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similarity</a:t>
                  </a:r>
                  <a:r>
                    <a:rPr lang="pt-BR" sz="1300" noProof="0" dirty="0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ou função própria)</a:t>
                  </a:r>
                </a:p>
              </p:txBody>
            </p:sp>
          </p:grpSp>
          <p:grpSp>
            <p:nvGrpSpPr>
              <p:cNvPr id="29" name="Group 29"/>
              <p:cNvGrpSpPr/>
              <p:nvPr/>
            </p:nvGrpSpPr>
            <p:grpSpPr>
              <a:xfrm>
                <a:off x="13648126" y="2490231"/>
                <a:ext cx="2524229" cy="1322540"/>
                <a:chOff x="0" y="0"/>
                <a:chExt cx="512082" cy="268299"/>
              </a:xfrm>
            </p:grpSpPr>
            <p:sp>
              <p:nvSpPr>
                <p:cNvPr id="30" name="Freeform 30"/>
                <p:cNvSpPr/>
                <p:nvPr/>
              </p:nvSpPr>
              <p:spPr>
                <a:xfrm>
                  <a:off x="0" y="0"/>
                  <a:ext cx="512081" cy="26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81" h="268299">
                      <a:moveTo>
                        <a:pt x="0" y="0"/>
                      </a:moveTo>
                      <a:lnTo>
                        <a:pt x="512081" y="0"/>
                      </a:lnTo>
                      <a:lnTo>
                        <a:pt x="512081" y="268299"/>
                      </a:lnTo>
                      <a:lnTo>
                        <a:pt x="0" y="268299"/>
                      </a:lnTo>
                      <a:close/>
                    </a:path>
                  </a:pathLst>
                </a:custGeom>
                <a:solidFill>
                  <a:srgbClr val="F4F3F4"/>
                </a:solidFill>
                <a:ln w="38100" cap="sq">
                  <a:solidFill>
                    <a:srgbClr val="F4F3F4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31" name="TextBox 31"/>
                <p:cNvSpPr txBox="1"/>
                <p:nvPr/>
              </p:nvSpPr>
              <p:spPr>
                <a:xfrm>
                  <a:off x="0" y="-66675"/>
                  <a:ext cx="512082" cy="33497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1989"/>
                    </a:lnSpc>
                    <a:spcBef>
                      <a:spcPct val="0"/>
                    </a:spcBef>
                  </a:pPr>
                  <a:r>
                    <a:rPr lang="pt-BR" sz="1300" noProof="0" dirty="0" err="1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Cálcula</a:t>
                  </a:r>
                  <a:r>
                    <a:rPr lang="pt-BR" sz="1300" noProof="0" dirty="0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score com pesos atribuídos</a:t>
                  </a:r>
                </a:p>
              </p:txBody>
            </p:sp>
          </p:grpSp>
          <p:grpSp>
            <p:nvGrpSpPr>
              <p:cNvPr id="32" name="Group 32"/>
              <p:cNvGrpSpPr/>
              <p:nvPr/>
            </p:nvGrpSpPr>
            <p:grpSpPr>
              <a:xfrm>
                <a:off x="18826591" y="2413199"/>
                <a:ext cx="2424397" cy="1476603"/>
                <a:chOff x="0" y="0"/>
                <a:chExt cx="1000887" cy="609600"/>
              </a:xfrm>
            </p:grpSpPr>
            <p:sp>
              <p:nvSpPr>
                <p:cNvPr id="33" name="Freeform 33"/>
                <p:cNvSpPr/>
                <p:nvPr/>
              </p:nvSpPr>
              <p:spPr>
                <a:xfrm>
                  <a:off x="0" y="0"/>
                  <a:ext cx="1000887" cy="6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87" h="609600">
                      <a:moveTo>
                        <a:pt x="203200" y="0"/>
                      </a:moveTo>
                      <a:lnTo>
                        <a:pt x="1000887" y="0"/>
                      </a:lnTo>
                      <a:lnTo>
                        <a:pt x="797687" y="609600"/>
                      </a:lnTo>
                      <a:lnTo>
                        <a:pt x="0" y="609600"/>
                      </a:lnTo>
                      <a:lnTo>
                        <a:pt x="203200" y="0"/>
                      </a:lnTo>
                      <a:close/>
                    </a:path>
                  </a:pathLst>
                </a:custGeom>
                <a:solidFill>
                  <a:srgbClr val="5271FF"/>
                </a:solidFill>
                <a:ln w="38100" cap="sq">
                  <a:solidFill>
                    <a:srgbClr val="5271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34" name="TextBox 34"/>
                <p:cNvSpPr txBox="1"/>
                <p:nvPr/>
              </p:nvSpPr>
              <p:spPr>
                <a:xfrm>
                  <a:off x="101600" y="-66675"/>
                  <a:ext cx="797687" cy="6762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989"/>
                    </a:lnSpc>
                  </a:pPr>
                  <a:r>
                    <a:rPr lang="pt-BR" sz="1300" noProof="0" dirty="0" err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id_candidate</a:t>
                  </a:r>
                  <a:endParaRPr lang="pt-BR" sz="1300" noProof="0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algn="ctr">
                    <a:lnSpc>
                      <a:spcPts val="1989"/>
                    </a:lnSpc>
                  </a:pPr>
                  <a:r>
                    <a:rPr lang="pt-BR" sz="1300" noProof="0" dirty="0" err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id_vaga</a:t>
                  </a:r>
                  <a:endParaRPr lang="pt-BR" sz="1300" noProof="0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lvl="0" indent="0" algn="ctr">
                    <a:lnSpc>
                      <a:spcPts val="1989"/>
                    </a:lnSpc>
                    <a:spcBef>
                      <a:spcPct val="0"/>
                    </a:spcBef>
                  </a:pPr>
                  <a:r>
                    <a:rPr lang="pt-BR" sz="1300" noProof="0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Score</a:t>
                  </a:r>
                </a:p>
              </p:txBody>
            </p:sp>
          </p:grpSp>
          <p:grpSp>
            <p:nvGrpSpPr>
              <p:cNvPr id="35" name="Group 35"/>
              <p:cNvGrpSpPr/>
              <p:nvPr/>
            </p:nvGrpSpPr>
            <p:grpSpPr>
              <a:xfrm>
                <a:off x="18776675" y="4472106"/>
                <a:ext cx="2524229" cy="1293481"/>
                <a:chOff x="0" y="0"/>
                <a:chExt cx="512082" cy="262404"/>
              </a:xfrm>
            </p:grpSpPr>
            <p:sp>
              <p:nvSpPr>
                <p:cNvPr id="36" name="Freeform 36"/>
                <p:cNvSpPr/>
                <p:nvPr/>
              </p:nvSpPr>
              <p:spPr>
                <a:xfrm>
                  <a:off x="0" y="0"/>
                  <a:ext cx="512081" cy="262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081" h="262404">
                      <a:moveTo>
                        <a:pt x="0" y="0"/>
                      </a:moveTo>
                      <a:lnTo>
                        <a:pt x="512081" y="0"/>
                      </a:lnTo>
                      <a:lnTo>
                        <a:pt x="512081" y="262404"/>
                      </a:lnTo>
                      <a:lnTo>
                        <a:pt x="0" y="262404"/>
                      </a:lnTo>
                      <a:close/>
                    </a:path>
                  </a:pathLst>
                </a:custGeom>
                <a:solidFill>
                  <a:srgbClr val="F4F3F4"/>
                </a:solidFill>
                <a:ln w="38100" cap="sq">
                  <a:solidFill>
                    <a:srgbClr val="F4F3F4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37" name="TextBox 37"/>
                <p:cNvSpPr txBox="1"/>
                <p:nvPr/>
              </p:nvSpPr>
              <p:spPr>
                <a:xfrm>
                  <a:off x="0" y="-66675"/>
                  <a:ext cx="512082" cy="32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1989"/>
                    </a:lnSpc>
                    <a:spcBef>
                      <a:spcPct val="0"/>
                    </a:spcBef>
                  </a:pPr>
                  <a:r>
                    <a:rPr lang="pt-BR" sz="1300" noProof="0" dirty="0">
                      <a:solidFill>
                        <a:srgbClr val="545454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Armazena na tabela MATCH do banco de dados</a:t>
                  </a:r>
                </a:p>
              </p:txBody>
            </p:sp>
          </p:grpSp>
          <p:grpSp>
            <p:nvGrpSpPr>
              <p:cNvPr id="38" name="Group 38"/>
              <p:cNvGrpSpPr/>
              <p:nvPr/>
            </p:nvGrpSpPr>
            <p:grpSpPr>
              <a:xfrm>
                <a:off x="16862545" y="6295164"/>
                <a:ext cx="1612954" cy="918860"/>
                <a:chOff x="-1200496" y="-93800"/>
                <a:chExt cx="817103" cy="465483"/>
              </a:xfrm>
            </p:grpSpPr>
            <p:sp>
              <p:nvSpPr>
                <p:cNvPr id="39" name="Freeform 39"/>
                <p:cNvSpPr/>
                <p:nvPr/>
              </p:nvSpPr>
              <p:spPr>
                <a:xfrm>
                  <a:off x="-1200496" y="-27124"/>
                  <a:ext cx="817103" cy="398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103" h="398807">
                      <a:moveTo>
                        <a:pt x="613903" y="0"/>
                      </a:moveTo>
                      <a:cubicBezTo>
                        <a:pt x="726127" y="0"/>
                        <a:pt x="817103" y="89276"/>
                        <a:pt x="817103" y="199404"/>
                      </a:cubicBezTo>
                      <a:cubicBezTo>
                        <a:pt x="817103" y="309531"/>
                        <a:pt x="726127" y="398807"/>
                        <a:pt x="613903" y="398807"/>
                      </a:cubicBezTo>
                      <a:lnTo>
                        <a:pt x="203200" y="398807"/>
                      </a:lnTo>
                      <a:cubicBezTo>
                        <a:pt x="90976" y="398807"/>
                        <a:pt x="0" y="309531"/>
                        <a:pt x="0" y="199404"/>
                      </a:cubicBezTo>
                      <a:cubicBezTo>
                        <a:pt x="0" y="89276"/>
                        <a:pt x="90976" y="0"/>
                        <a:pt x="203200" y="0"/>
                      </a:cubicBezTo>
                      <a:close/>
                    </a:path>
                  </a:pathLst>
                </a:custGeom>
                <a:solidFill>
                  <a:srgbClr val="F73F5E"/>
                </a:solidFill>
                <a:ln w="38100" cap="sq">
                  <a:solidFill>
                    <a:srgbClr val="E8464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pt-BR" noProof="0" dirty="0"/>
                </a:p>
              </p:txBody>
            </p:sp>
            <p:sp>
              <p:nvSpPr>
                <p:cNvPr id="40" name="TextBox 40"/>
                <p:cNvSpPr txBox="1"/>
                <p:nvPr/>
              </p:nvSpPr>
              <p:spPr>
                <a:xfrm>
                  <a:off x="-1200496" y="-93800"/>
                  <a:ext cx="817103" cy="465482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1989"/>
                    </a:lnSpc>
                    <a:spcBef>
                      <a:spcPct val="0"/>
                    </a:spcBef>
                  </a:pPr>
                  <a:r>
                    <a:rPr lang="pt-BR" sz="1300" noProof="0" dirty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FIM</a:t>
                  </a:r>
                </a:p>
              </p:txBody>
            </p:sp>
          </p:grpSp>
          <p:sp>
            <p:nvSpPr>
              <p:cNvPr id="41" name="AutoShape 41"/>
              <p:cNvSpPr/>
              <p:nvPr/>
            </p:nvSpPr>
            <p:spPr>
              <a:xfrm flipV="1">
                <a:off x="4167969" y="3159094"/>
                <a:ext cx="556886" cy="6763"/>
              </a:xfrm>
              <a:prstGeom prst="line">
                <a:avLst/>
              </a:prstGeom>
              <a:ln w="38100" cap="flat">
                <a:solidFill>
                  <a:srgbClr val="5E6062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42" name="AutoShape 42"/>
              <p:cNvSpPr/>
              <p:nvPr/>
            </p:nvSpPr>
            <p:spPr>
              <a:xfrm flipV="1">
                <a:off x="7249084" y="3156374"/>
                <a:ext cx="423977" cy="2721"/>
              </a:xfrm>
              <a:prstGeom prst="line">
                <a:avLst/>
              </a:prstGeom>
              <a:ln w="38100" cap="flat">
                <a:solidFill>
                  <a:srgbClr val="5E6062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43" name="AutoShape 43"/>
              <p:cNvSpPr/>
              <p:nvPr/>
            </p:nvSpPr>
            <p:spPr>
              <a:xfrm>
                <a:off x="10197290" y="3156374"/>
                <a:ext cx="423977" cy="2721"/>
              </a:xfrm>
              <a:prstGeom prst="line">
                <a:avLst/>
              </a:prstGeom>
              <a:ln w="38100" cap="flat">
                <a:solidFill>
                  <a:srgbClr val="5E6062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44" name="AutoShape 44"/>
              <p:cNvSpPr/>
              <p:nvPr/>
            </p:nvSpPr>
            <p:spPr>
              <a:xfrm flipV="1">
                <a:off x="13224149" y="3151501"/>
                <a:ext cx="423977" cy="7594"/>
              </a:xfrm>
              <a:prstGeom prst="line">
                <a:avLst/>
              </a:prstGeom>
              <a:ln w="38100" cap="flat">
                <a:solidFill>
                  <a:srgbClr val="5E6062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45" name="AutoShape 45"/>
              <p:cNvSpPr/>
              <p:nvPr/>
            </p:nvSpPr>
            <p:spPr>
              <a:xfrm flipV="1">
                <a:off x="16172355" y="3151501"/>
                <a:ext cx="614405" cy="0"/>
              </a:xfrm>
              <a:prstGeom prst="line">
                <a:avLst/>
              </a:prstGeom>
              <a:ln w="38100" cap="flat">
                <a:solidFill>
                  <a:srgbClr val="5E6062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46" name="AutoShape 46"/>
              <p:cNvSpPr/>
              <p:nvPr/>
            </p:nvSpPr>
            <p:spPr>
              <a:xfrm>
                <a:off x="18341765" y="3151501"/>
                <a:ext cx="730927" cy="0"/>
              </a:xfrm>
              <a:prstGeom prst="line">
                <a:avLst/>
              </a:prstGeom>
              <a:ln w="38100" cap="flat">
                <a:solidFill>
                  <a:srgbClr val="5E6062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47" name="AutoShape 47"/>
              <p:cNvSpPr/>
              <p:nvPr/>
            </p:nvSpPr>
            <p:spPr>
              <a:xfrm>
                <a:off x="20038790" y="3889802"/>
                <a:ext cx="0" cy="582304"/>
              </a:xfrm>
              <a:prstGeom prst="line">
                <a:avLst/>
              </a:prstGeom>
              <a:ln w="38100" cap="flat">
                <a:solidFill>
                  <a:srgbClr val="5E6062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49" name="AutoShape 49"/>
              <p:cNvSpPr/>
              <p:nvPr/>
            </p:nvSpPr>
            <p:spPr>
              <a:xfrm flipH="1">
                <a:off x="17564260" y="3924911"/>
                <a:ext cx="3" cy="2501869"/>
              </a:xfrm>
              <a:prstGeom prst="line">
                <a:avLst/>
              </a:prstGeom>
              <a:ln w="38100" cap="flat">
                <a:solidFill>
                  <a:srgbClr val="5E6062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8005937" y="4936183"/>
                <a:ext cx="1858477" cy="596202"/>
              </a:xfrm>
              <a:custGeom>
                <a:avLst/>
                <a:gdLst/>
                <a:ahLst/>
                <a:cxnLst/>
                <a:rect l="l" t="t" r="r" b="b"/>
                <a:pathLst>
                  <a:path w="1858477" h="596202">
                    <a:moveTo>
                      <a:pt x="0" y="0"/>
                    </a:moveTo>
                    <a:lnTo>
                      <a:pt x="1858477" y="0"/>
                    </a:lnTo>
                    <a:lnTo>
                      <a:pt x="1858477" y="596202"/>
                    </a:lnTo>
                    <a:lnTo>
                      <a:pt x="0" y="59620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264" b="-264"/>
                </a:stretch>
              </a:blipFill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10984034" y="4936183"/>
                <a:ext cx="1877347" cy="845026"/>
              </a:xfrm>
              <a:custGeom>
                <a:avLst/>
                <a:gdLst/>
                <a:ahLst/>
                <a:cxnLst/>
                <a:rect l="l" t="t" r="r" b="b"/>
                <a:pathLst>
                  <a:path w="1877347" h="845026">
                    <a:moveTo>
                      <a:pt x="0" y="0"/>
                    </a:moveTo>
                    <a:lnTo>
                      <a:pt x="1877347" y="0"/>
                    </a:lnTo>
                    <a:lnTo>
                      <a:pt x="1877347" y="845026"/>
                    </a:lnTo>
                    <a:lnTo>
                      <a:pt x="0" y="84502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264" b="-264"/>
                </a:stretch>
              </a:blipFill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5407747" y="5781209"/>
                <a:ext cx="1855005" cy="572023"/>
              </a:xfrm>
              <a:custGeom>
                <a:avLst/>
                <a:gdLst/>
                <a:ahLst/>
                <a:cxnLst/>
                <a:rect l="l" t="t" r="r" b="b"/>
                <a:pathLst>
                  <a:path w="1855005" h="572023">
                    <a:moveTo>
                      <a:pt x="0" y="0"/>
                    </a:moveTo>
                    <a:lnTo>
                      <a:pt x="1855005" y="0"/>
                    </a:lnTo>
                    <a:lnTo>
                      <a:pt x="1855005" y="572023"/>
                    </a:lnTo>
                    <a:lnTo>
                      <a:pt x="0" y="5720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264" b="-264"/>
                </a:stretch>
              </a:blipFill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18475500" y="2586143"/>
                <a:ext cx="386346" cy="2998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708"/>
                  </a:lnSpc>
                  <a:spcBef>
                    <a:spcPct val="0"/>
                  </a:spcBef>
                </a:pPr>
                <a:r>
                  <a:rPr lang="pt-BR" sz="1265" b="1" spc="6" noProof="0" dirty="0">
                    <a:solidFill>
                      <a:srgbClr val="545454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SIM</a:t>
                </a:r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16823860" y="4636293"/>
                <a:ext cx="482010" cy="2998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708"/>
                  </a:lnSpc>
                  <a:spcBef>
                    <a:spcPct val="0"/>
                  </a:spcBef>
                </a:pPr>
                <a:r>
                  <a:rPr lang="pt-BR" sz="1265" b="1" spc="6" noProof="0" dirty="0">
                    <a:solidFill>
                      <a:srgbClr val="545454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NÃO</a:t>
                </a:r>
              </a:p>
            </p:txBody>
          </p:sp>
          <p:sp>
            <p:nvSpPr>
              <p:cNvPr id="56" name="AutoShape 56"/>
              <p:cNvSpPr/>
              <p:nvPr/>
            </p:nvSpPr>
            <p:spPr>
              <a:xfrm>
                <a:off x="5986969" y="3841168"/>
                <a:ext cx="0" cy="1095015"/>
              </a:xfrm>
              <a:prstGeom prst="line">
                <a:avLst/>
              </a:prstGeom>
              <a:ln w="25400" cap="flat">
                <a:solidFill>
                  <a:srgbClr val="CDCCCA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57" name="AutoShape 57"/>
              <p:cNvSpPr/>
              <p:nvPr/>
            </p:nvSpPr>
            <p:spPr>
              <a:xfrm>
                <a:off x="8935175" y="3822517"/>
                <a:ext cx="0" cy="1113666"/>
              </a:xfrm>
              <a:prstGeom prst="line">
                <a:avLst/>
              </a:prstGeom>
              <a:ln w="25400" cap="flat">
                <a:solidFill>
                  <a:srgbClr val="CDCCCA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58" name="AutoShape 58"/>
              <p:cNvSpPr/>
              <p:nvPr/>
            </p:nvSpPr>
            <p:spPr>
              <a:xfrm>
                <a:off x="11922708" y="3841168"/>
                <a:ext cx="0" cy="1095015"/>
              </a:xfrm>
              <a:prstGeom prst="line">
                <a:avLst/>
              </a:prstGeom>
              <a:ln w="25400" cap="flat">
                <a:solidFill>
                  <a:srgbClr val="CDCCCA"/>
                </a:solidFill>
                <a:prstDash val="solid"/>
                <a:headEnd type="none" w="sm" len="sm"/>
                <a:tailEnd type="arrow" w="med" len="sm"/>
              </a:ln>
            </p:spPr>
            <p:txBody>
              <a:bodyPr/>
              <a:lstStyle/>
              <a:p>
                <a:endParaRPr lang="pt-BR" noProof="0" dirty="0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471581" y="-114300"/>
                <a:ext cx="3033619" cy="6437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920"/>
                  </a:lnSpc>
                </a:pPr>
                <a:r>
                  <a:rPr lang="pt-BR" sz="2800" b="1" noProof="0" dirty="0">
                    <a:solidFill>
                      <a:srgbClr val="5271FF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Fluxograma</a:t>
                </a:r>
              </a:p>
            </p:txBody>
          </p:sp>
        </p:grp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510" y="6281871"/>
              <a:ext cx="904875" cy="419100"/>
            </a:xfrm>
            <a:prstGeom prst="rect">
              <a:avLst/>
            </a:prstGeom>
          </p:spPr>
        </p:pic>
        <p:cxnSp>
          <p:nvCxnSpPr>
            <p:cNvPr id="4" name="Conector Angulado 3">
              <a:extLst>
                <a:ext uri="{FF2B5EF4-FFF2-40B4-BE49-F238E27FC236}">
                  <a16:creationId xmlns:a16="http://schemas.microsoft.com/office/drawing/2014/main" id="{B8B06981-62B4-39AF-4DE9-6649CDAB58F6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5400000">
              <a:off x="15099584" y="6697369"/>
              <a:ext cx="743953" cy="1172465"/>
            </a:xfrm>
            <a:prstGeom prst="bentConnector2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F0DFD5BB47BC4692BBD3D83C226545" ma:contentTypeVersion="12" ma:contentTypeDescription="Crie um novo documento." ma:contentTypeScope="" ma:versionID="7f792226a080e441c7039a2b521cb432">
  <xsd:schema xmlns:xsd="http://www.w3.org/2001/XMLSchema" xmlns:xs="http://www.w3.org/2001/XMLSchema" xmlns:p="http://schemas.microsoft.com/office/2006/metadata/properties" xmlns:ns2="965aac07-0939-41bf-9cc6-50b045ae8a29" xmlns:ns3="4e15ffc1-1e1e-46f0-9d36-bf9dde8f1606" targetNamespace="http://schemas.microsoft.com/office/2006/metadata/properties" ma:root="true" ma:fieldsID="f11b7f75e9be45176023b08e4e90a9fa" ns2:_="" ns3:_="">
    <xsd:import namespace="965aac07-0939-41bf-9cc6-50b045ae8a29"/>
    <xsd:import namespace="4e15ffc1-1e1e-46f0-9d36-bf9dde8f16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aac07-0939-41bf-9cc6-50b045ae8a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5ffc1-1e1e-46f0-9d36-bf9dde8f160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9032493-eb99-4ca1-a987-c5f11aec9b07}" ma:internalName="TaxCatchAll" ma:showField="CatchAllData" ma:web="4e15ffc1-1e1e-46f0-9d36-bf9dde8f16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65aac07-0939-41bf-9cc6-50b045ae8a29">
      <Terms xmlns="http://schemas.microsoft.com/office/infopath/2007/PartnerControls"/>
    </lcf76f155ced4ddcb4097134ff3c332f>
    <TaxCatchAll xmlns="4e15ffc1-1e1e-46f0-9d36-bf9dde8f1606" xsi:nil="true"/>
  </documentManagement>
</p:properties>
</file>

<file path=customXml/itemProps1.xml><?xml version="1.0" encoding="utf-8"?>
<ds:datastoreItem xmlns:ds="http://schemas.openxmlformats.org/officeDocument/2006/customXml" ds:itemID="{247BC553-2A8F-4ED0-B62B-89CB02AF1E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5aac07-0939-41bf-9cc6-50b045ae8a29"/>
    <ds:schemaRef ds:uri="4e15ffc1-1e1e-46f0-9d36-bf9dde8f16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CA1129-7CB3-45F9-84EF-D8E0B60E38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5017FB-3534-4AB0-93FA-44EC8784AE3B}">
  <ds:schemaRefs>
    <ds:schemaRef ds:uri="4e15ffc1-1e1e-46f0-9d36-bf9dde8f1606"/>
    <ds:schemaRef ds:uri="http://purl.org/dc/elements/1.1/"/>
    <ds:schemaRef ds:uri="965aac07-0939-41bf-9cc6-50b045ae8a29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1047</Words>
  <Application>Microsoft Macintosh PowerPoint</Application>
  <PresentationFormat>Personalizar</PresentationFormat>
  <Paragraphs>170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 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Projeto: RecruitRadar</dc:title>
  <dc:creator>Lucas</dc:creator>
  <cp:lastModifiedBy>Erika Macedo</cp:lastModifiedBy>
  <cp:revision>13</cp:revision>
  <dcterms:created xsi:type="dcterms:W3CDTF">2006-08-16T00:00:00Z</dcterms:created>
  <dcterms:modified xsi:type="dcterms:W3CDTF">2024-11-23T22:19:35Z</dcterms:modified>
  <dc:identifier>DAGWAsCssKM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0x01010083F0DFD5BB47BC4692BBD3D83C226545</vt:lpwstr>
  </property>
  <property fmtid="{D5CDD505-2E9C-101B-9397-08002B2CF9AE}" pid="3" name="MediaServiceImageTags">
    <vt:lpwstr/>
  </property>
</Properties>
</file>